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9"/>
  </p:notesMasterIdLst>
  <p:handoutMasterIdLst>
    <p:handoutMasterId r:id="rId40"/>
  </p:handoutMasterIdLst>
  <p:sldIdLst>
    <p:sldId id="450" r:id="rId5"/>
    <p:sldId id="462" r:id="rId6"/>
    <p:sldId id="424" r:id="rId7"/>
    <p:sldId id="425" r:id="rId8"/>
    <p:sldId id="434" r:id="rId9"/>
    <p:sldId id="460" r:id="rId10"/>
    <p:sldId id="461" r:id="rId11"/>
    <p:sldId id="426" r:id="rId12"/>
    <p:sldId id="389" r:id="rId13"/>
    <p:sldId id="394" r:id="rId14"/>
    <p:sldId id="410" r:id="rId15"/>
    <p:sldId id="421" r:id="rId16"/>
    <p:sldId id="469" r:id="rId17"/>
    <p:sldId id="427" r:id="rId18"/>
    <p:sldId id="465" r:id="rId19"/>
    <p:sldId id="430" r:id="rId20"/>
    <p:sldId id="431" r:id="rId21"/>
    <p:sldId id="432" r:id="rId22"/>
    <p:sldId id="466" r:id="rId23"/>
    <p:sldId id="467" r:id="rId24"/>
    <p:sldId id="433" r:id="rId25"/>
    <p:sldId id="437" r:id="rId26"/>
    <p:sldId id="468" r:id="rId27"/>
    <p:sldId id="442" r:id="rId28"/>
    <p:sldId id="458" r:id="rId29"/>
    <p:sldId id="441" r:id="rId30"/>
    <p:sldId id="457" r:id="rId31"/>
    <p:sldId id="459" r:id="rId32"/>
    <p:sldId id="446" r:id="rId33"/>
    <p:sldId id="448" r:id="rId34"/>
    <p:sldId id="464" r:id="rId35"/>
    <p:sldId id="447" r:id="rId36"/>
    <p:sldId id="401" r:id="rId37"/>
    <p:sldId id="470" r:id="rId3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5E279D-282C-FB45-50D0-BB2B7448C57C}" name="Julien CARRANCE" initials="JC" userId="S::julien.carrance@hec.edu::17a00bc9-5275-4ca9-83e8-d48becfeceb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entin DUPRE" initials="QD" lastIdx="1" clrIdx="0">
    <p:extLst>
      <p:ext uri="{19B8F6BF-5375-455C-9EA6-DF929625EA0E}">
        <p15:presenceInfo xmlns:p15="http://schemas.microsoft.com/office/powerpoint/2012/main" userId="Quentin DUPRE" providerId="None"/>
      </p:ext>
    </p:extLst>
  </p:cmAuthor>
  <p:cmAuthor id="2" name="Quentin DUPRE" initials="QD [2]" lastIdx="4" clrIdx="1">
    <p:extLst>
      <p:ext uri="{19B8F6BF-5375-455C-9EA6-DF929625EA0E}">
        <p15:presenceInfo xmlns:p15="http://schemas.microsoft.com/office/powerpoint/2012/main" userId="S::quentin.dupre@hec.edu::c9888835-cee1-4ed3-a846-31e360f6f5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B46B"/>
    <a:srgbClr val="262626"/>
    <a:srgbClr val="E6E6E6"/>
    <a:srgbClr val="FFFFFF"/>
    <a:srgbClr val="1B192E"/>
    <a:srgbClr val="13BE89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C2EF9-E15F-8E28-87EB-8F54695487DB}" v="4" dt="2023-03-26T23:47:16.780"/>
    <p1510:client id="{21B36C5F-B1B5-2070-C864-C4CD9A1C4FC4}" v="20" dt="2023-03-27T07:31:11.897"/>
    <p1510:client id="{5DBBA293-8CB8-7B33-724D-7659C97EE6AF}" v="129" dt="2023-03-26T20:51:57.247"/>
    <p1510:client id="{65C92AB8-F9E3-9C4A-9191-690010A6DE2F}" v="843" vWet="849" dt="2023-03-27T07:29:56.336"/>
    <p1510:client id="{740CA828-C1B1-AC4F-AE12-5F61CEE89F37}" v="167" dt="2023-03-27T08:41:50.538"/>
    <p1510:client id="{86C4E48A-F87C-E64D-AEB4-A534AFA4E2D7}" v="101" dt="2023-03-26T23:43:16.053"/>
    <p1510:client id="{F5BAFB91-526E-770C-1B17-1B4195DB5A63}" v="4" dt="2023-03-26T23:22:40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0"/>
    <p:restoredTop sz="94677"/>
  </p:normalViewPr>
  <p:slideViewPr>
    <p:cSldViewPr snapToGrid="0">
      <p:cViewPr varScale="1">
        <p:scale>
          <a:sx n="81" d="100"/>
          <a:sy n="81" d="100"/>
        </p:scale>
        <p:origin x="208" y="6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901395-E085-4F4B-8480-0D4D51470E22}" type="datetime1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6A5458-2F44-415F-9D8B-C167BD79D5BC}" type="datetime1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0A24FE-7EA0-4AB7-A794-AF7E7158E8D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B27F4A-103A-4702-9921-7D4D4413A207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410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731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759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40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992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065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718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462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323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631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28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69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877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02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E0718-617C-47B3-A88F-680A8745B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296D0E-868F-4CE4-8DE5-0A6DA5AA02D0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677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Quentin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381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Julien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46A5458-2F44-415F-9D8B-C167BD79D5BC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792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Julien – même données que les camemberts mais présentées </a:t>
            </a:r>
            <a:r>
              <a:rPr lang="fr-FR" err="1"/>
              <a:t>différement</a:t>
            </a:r>
            <a:r>
              <a:rPr lang="fr-FR"/>
              <a:t> : en % les </a:t>
            </a:r>
            <a:r>
              <a:rPr lang="fr-FR" err="1"/>
              <a:t>courst</a:t>
            </a:r>
            <a:r>
              <a:rPr lang="fr-FR"/>
              <a:t> de petits ressorts accordent plus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583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Julien – même données que les camemberts mais présentées </a:t>
            </a:r>
            <a:r>
              <a:rPr lang="fr-FR" err="1"/>
              <a:t>différement</a:t>
            </a:r>
            <a:r>
              <a:rPr lang="fr-FR"/>
              <a:t> : en % les </a:t>
            </a:r>
            <a:r>
              <a:rPr lang="fr-FR" err="1"/>
              <a:t>courst</a:t>
            </a:r>
            <a:r>
              <a:rPr lang="fr-FR"/>
              <a:t> de petits ressorts accordent plus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89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Quentin </a:t>
            </a:r>
            <a:r>
              <a:rPr lang="en-GB">
                <a:sym typeface="Wingdings" panose="05000000000000000000" pitchFamily="2" charset="2"/>
              </a:rPr>
              <a:t> </a:t>
            </a:r>
            <a:r>
              <a:rPr lang="en-GB" err="1">
                <a:sym typeface="Wingdings" panose="05000000000000000000" pitchFamily="2" charset="2"/>
              </a:rPr>
              <a:t>majorité</a:t>
            </a:r>
            <a:r>
              <a:rPr lang="en-GB">
                <a:sym typeface="Wingdings" panose="05000000000000000000" pitchFamily="2" charset="2"/>
              </a:rPr>
              <a:t> de decision </a:t>
            </a:r>
            <a:r>
              <a:rPr lang="en-GB" err="1">
                <a:sym typeface="Wingdings" panose="05000000000000000000" pitchFamily="2" charset="2"/>
              </a:rPr>
              <a:t>octroient</a:t>
            </a:r>
            <a:r>
              <a:rPr lang="en-GB">
                <a:sym typeface="Wingdings" panose="05000000000000000000" pitchFamily="2" charset="2"/>
              </a:rPr>
              <a:t> entre X </a:t>
            </a:r>
            <a:r>
              <a:rPr lang="en-GB" err="1">
                <a:sym typeface="Wingdings" panose="05000000000000000000" pitchFamily="2" charset="2"/>
              </a:rPr>
              <a:t>te</a:t>
            </a:r>
            <a:r>
              <a:rPr lang="en-GB">
                <a:sym typeface="Wingdings" panose="05000000000000000000" pitchFamily="2" charset="2"/>
              </a:rPr>
              <a:t> Y ….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46A5458-2F44-415F-9D8B-C167BD79D5BC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33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Julien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46A5458-2F44-415F-9D8B-C167BD79D5BC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689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Julien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46A5458-2F44-415F-9D8B-C167BD79D5BC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177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938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Quentin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46A5458-2F44-415F-9D8B-C167BD79D5BC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071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33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E925A8-CB98-47BC-B7E3-9161CB835A9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57731F0-0363-4880-AD94-1597BD8122F0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674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34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0A24FE-7EA0-4AB7-A794-AF7E7158E8D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B27F4A-103A-4702-9921-7D4D4413A207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81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A9FAF0-DC20-4754-9F0A-B3F98E24EEF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D3E9149-90C4-4256-9E77-5E8B27908BC9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44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A9FAF0-DC20-4754-9F0A-B3F98E24EEF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D3E9149-90C4-4256-9E77-5E8B27908BC9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161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A9FAF0-DC20-4754-9F0A-B3F98E24EEF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D3E9149-90C4-4256-9E77-5E8B27908BC9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256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A9FAF0-DC20-4754-9F0A-B3F98E24EEF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D3E9149-90C4-4256-9E77-5E8B27908BC9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79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E0718-617C-47B3-A88F-680A8745B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296D0E-868F-4CE4-8DE5-0A6DA5AA02D0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27/03/2023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4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fr-FR" sz="4800"/>
              <a:t>3DFloat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u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e libre : Forme 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fr-F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fr-F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fr-F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fr-FR"/>
              <a:t>Cliquez pour modifier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r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1" name="Sous-titr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fr-FR">
                <a:solidFill>
                  <a:schemeClr val="tx1">
                    <a:alpha val="60000"/>
                  </a:schemeClr>
                </a:solidFill>
              </a:rPr>
              <a:t>Modifiez le style des sous-titres du masque</a:t>
            </a:r>
          </a:p>
        </p:txBody>
      </p:sp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42" name="Espace réservé d’imag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e libre : Forme 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e libre : Forme 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fr-FR" sz="1600"/>
              <a:t>Cliquer pour ajouter du texte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8" name="Espace réservé d’imag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9" name="Espace réservé d’imag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0" name="Espace réservé d’imag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ut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fr-FR">
                <a:solidFill>
                  <a:schemeClr val="tx1">
                    <a:alpha val="60000"/>
                  </a:schemeClr>
                </a:solidFill>
              </a:rPr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ut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fr-FR">
                <a:solidFill>
                  <a:schemeClr val="tx1">
                    <a:alpha val="60000"/>
                  </a:schemeClr>
                </a:solidFill>
              </a:rPr>
              <a:t>Modifiez le style des sous-titres du masque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ronologie du tableau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fr-FR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e libre 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0" name="Forme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1" name="Forme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40" name="Titr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fr-FR"/>
              <a:t>Équipe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56" name="Espace réservé d’imag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7" name="Espace réservé d’imag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8" name="Espace réservé d’imag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9" name="Espace réservé d’imag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63" name="Espace réservé du texte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5" name="Espace réservé du texte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4" name="Espace réservé du texte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7" name="Espace réservé du texte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6" name="Espace réservé du texte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9" name="Espace réservé du texte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8" name="Espace réservé du texte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u 2 colonnes (diapositive de comparais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fr-F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fr-F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web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46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49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4.wdp"/><Relationship Id="rId5" Type="http://schemas.openxmlformats.org/officeDocument/2006/relationships/image" Target="../media/image53.png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6.wdp"/><Relationship Id="rId5" Type="http://schemas.openxmlformats.org/officeDocument/2006/relationships/image" Target="../media/image55.png"/><Relationship Id="rId4" Type="http://schemas.microsoft.com/office/2007/relationships/hdphoto" Target="../media/hdphoto1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microsoft.com/office/2007/relationships/hdphoto" Target="../media/hdphoto17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6709" y="1247161"/>
            <a:ext cx="5544274" cy="2578533"/>
          </a:xfrm>
        </p:spPr>
        <p:txBody>
          <a:bodyPr rtlCol="0" anchor="ctr" anchorCtr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fr-FR" sz="36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 700 OF THE FRENCH CODE DE PROCEDURE CIVILE</a:t>
            </a:r>
          </a:p>
        </p:txBody>
      </p:sp>
      <p:pic>
        <p:nvPicPr>
          <p:cNvPr id="14" name="Espace réservé d’image 13" descr="Arrière-plan numérique Point de donnée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933"/>
          <a:stretch/>
        </p:blipFill>
        <p:spPr>
          <a:xfrm>
            <a:off x="0" y="16625"/>
            <a:ext cx="5370653" cy="6858000"/>
          </a:xfr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55574" y="6363612"/>
            <a:ext cx="3036425" cy="494388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Monday, March 27th 2023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845F2840-BA96-FC95-6A34-6FE039E05725}"/>
              </a:ext>
            </a:extLst>
          </p:cNvPr>
          <p:cNvSpPr txBox="1">
            <a:spLocks/>
          </p:cNvSpPr>
          <p:nvPr/>
        </p:nvSpPr>
        <p:spPr>
          <a:xfrm>
            <a:off x="7951808" y="212654"/>
            <a:ext cx="3869802" cy="6580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>
                <a:latin typeface="Courier New" panose="02070309020205020404" pitchFamily="49" charset="0"/>
                <a:cs typeface="Courier New" panose="02070309020205020404" pitchFamily="49" charset="0"/>
              </a:rPr>
              <a:t>Legal Data Analytics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9C6D0B37-F54A-C25F-D7D5-50AB8055E67F}"/>
              </a:ext>
            </a:extLst>
          </p:cNvPr>
          <p:cNvSpPr txBox="1">
            <a:spLocks/>
          </p:cNvSpPr>
          <p:nvPr/>
        </p:nvSpPr>
        <p:spPr>
          <a:xfrm>
            <a:off x="6014975" y="4054284"/>
            <a:ext cx="5400232" cy="2327988"/>
          </a:xfrm>
          <a:prstGeom prst="rect">
            <a:avLst/>
          </a:prstGeom>
        </p:spPr>
        <p:txBody>
          <a:bodyPr vert="horz" wrap="square" lIns="0" tIns="0" rIns="0" bIns="0" numCol="2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r-FR" sz="18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Julien CARRANCE</a:t>
            </a: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r>
              <a:rPr lang="fr-FR" sz="18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Quentin DUPRE</a:t>
            </a: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r>
              <a:rPr lang="fr-FR" sz="18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Bertrand SABATHIER</a:t>
            </a: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r>
              <a:rPr lang="fr-FR" sz="18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Laurine 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79E5D7-4E04-476B-7894-6C938E7C2C63}"/>
              </a:ext>
            </a:extLst>
          </p:cNvPr>
          <p:cNvSpPr/>
          <p:nvPr/>
        </p:nvSpPr>
        <p:spPr>
          <a:xfrm>
            <a:off x="7731890" y="451412"/>
            <a:ext cx="960698" cy="509287"/>
          </a:xfrm>
          <a:prstGeom prst="rect">
            <a:avLst/>
          </a:prstGeom>
          <a:solidFill>
            <a:srgbClr val="1B192E"/>
          </a:solidFill>
          <a:ln>
            <a:solidFill>
              <a:srgbClr val="1B1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DEF9EE5-D46E-1386-EB8A-A159C7EAE3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0572" y="150472"/>
            <a:ext cx="1987491" cy="10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2438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e libre : Forme 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8" name="Espace réservé d’image 7" descr="Arrière-plan numérique Point de donnée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52" y="2060873"/>
            <a:ext cx="5961515" cy="409348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1143000" indent="-1143000">
              <a:lnSpc>
                <a:spcPct val="150000"/>
              </a:lnSpc>
              <a:buFont typeface="+mj-lt"/>
              <a:buAutoNum type="romanUcPeriod"/>
            </a:pPr>
            <a:r>
              <a:rPr lang="en-GB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WE HAVE ACHIEVED TO CODE </a:t>
            </a:r>
            <a:b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sz="6400" kern="12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929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64" y="259478"/>
            <a:ext cx="10971437" cy="794388"/>
          </a:xfrm>
        </p:spPr>
        <p:txBody>
          <a:bodyPr rtlCol="0"/>
          <a:lstStyle/>
          <a:p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Big Picture –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</a:t>
            </a:r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basic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loops</a:t>
            </a:r>
            <a:b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11</a:t>
            </a:fld>
            <a:endParaRPr lang="fr-FR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74" name="ZoneTexte 3773">
            <a:extLst>
              <a:ext uri="{FF2B5EF4-FFF2-40B4-BE49-F238E27FC236}">
                <a16:creationId xmlns:a16="http://schemas.microsoft.com/office/drawing/2014/main" id="{C73BC28A-4406-5549-2C1E-34465AC3821F}"/>
              </a:ext>
            </a:extLst>
          </p:cNvPr>
          <p:cNvSpPr txBox="1"/>
          <p:nvPr/>
        </p:nvSpPr>
        <p:spPr>
          <a:xfrm>
            <a:off x="695739" y="4621695"/>
            <a:ext cx="26173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Espace réservé du contenu 5">
            <a:extLst>
              <a:ext uri="{FF2B5EF4-FFF2-40B4-BE49-F238E27FC236}">
                <a16:creationId xmlns:a16="http://schemas.microsoft.com/office/drawing/2014/main" id="{C1E65F41-DF2D-4BBC-2317-4BD7EC87B3DA}"/>
              </a:ext>
            </a:extLst>
          </p:cNvPr>
          <p:cNvSpPr txBox="1">
            <a:spLocks/>
          </p:cNvSpPr>
          <p:nvPr/>
        </p:nvSpPr>
        <p:spPr>
          <a:xfrm>
            <a:off x="373287" y="879109"/>
            <a:ext cx="10971436" cy="171838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u="sng" dirty="0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Loop 1 </a:t>
            </a:r>
          </a:p>
          <a:p>
            <a:pPr lvl="1"/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Getting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a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list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of </a:t>
            </a:r>
            <a:r>
              <a:rPr lang="fr-FR" sz="2000" b="1" dirty="0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URLs links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from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the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website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JudiLibre</a:t>
            </a:r>
            <a:endParaRPr lang="fr-FR" sz="20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  <a:p>
            <a:pPr lvl="1"/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The point: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having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a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useable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dataset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for the computer to use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each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link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individually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in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loop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2</a:t>
            </a:r>
            <a:endParaRPr lang="fr-FR" sz="20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32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Espace réservé d’image 7" descr="Données numériques">
            <a:extLst>
              <a:ext uri="{FF2B5EF4-FFF2-40B4-BE49-F238E27FC236}">
                <a16:creationId xmlns:a16="http://schemas.microsoft.com/office/drawing/2014/main" id="{2DC09AA7-CCEC-AB75-5924-2A9B7EE339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539" y="5025629"/>
            <a:ext cx="1587920" cy="1647980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4" name="Espace réservé d’image 9" descr="Points de données ">
            <a:extLst>
              <a:ext uri="{FF2B5EF4-FFF2-40B4-BE49-F238E27FC236}">
                <a16:creationId xmlns:a16="http://schemas.microsoft.com/office/drawing/2014/main" id="{42BE14C9-BBA6-422F-32AE-BABA658B62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539" y="3530278"/>
            <a:ext cx="1191052" cy="1276602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pic>
        <p:nvPicPr>
          <p:cNvPr id="5" name="Espace réservé d’image 11" descr="Arrière-plan de données">
            <a:extLst>
              <a:ext uri="{FF2B5EF4-FFF2-40B4-BE49-F238E27FC236}">
                <a16:creationId xmlns:a16="http://schemas.microsoft.com/office/drawing/2014/main" id="{B6F6576C-A061-B00B-AD4F-B43315E23B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3506" y="4197469"/>
            <a:ext cx="1267646" cy="1258699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349D69FC-B0BF-2F03-42EC-916AB0104713}"/>
              </a:ext>
            </a:extLst>
          </p:cNvPr>
          <p:cNvSpPr txBox="1">
            <a:spLocks/>
          </p:cNvSpPr>
          <p:nvPr/>
        </p:nvSpPr>
        <p:spPr>
          <a:xfrm>
            <a:off x="3189396" y="3298735"/>
            <a:ext cx="8801976" cy="171838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u="sng" dirty="0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Loop 2</a:t>
            </a:r>
          </a:p>
          <a:p>
            <a:pPr lvl="1"/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Using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every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link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to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access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each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decision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for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various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Courts of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Appeal</a:t>
            </a:r>
            <a:endParaRPr lang="fr-FR" sz="20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  <a:p>
            <a:pPr lvl="1"/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For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each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decision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(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each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link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), </a:t>
            </a:r>
            <a:r>
              <a:rPr lang="fr-FR" sz="20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extract</a:t>
            </a:r>
            <a:r>
              <a:rPr lang="fr-FR" sz="2000" b="1" dirty="0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the relevant data points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: Name of the Court of appel, </a:t>
            </a:r>
            <a:r>
              <a:rPr lang="fr-FR" sz="20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judgment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date and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amount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of money </a:t>
            </a:r>
            <a:r>
              <a:rPr lang="fr-FR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granted</a:t>
            </a:r>
            <a:r>
              <a:rPr lang="fr-FR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on the basis of Article 700</a:t>
            </a:r>
            <a:endParaRPr lang="fr-FR" sz="20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32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que 8" descr="Loupe">
            <a:extLst>
              <a:ext uri="{FF2B5EF4-FFF2-40B4-BE49-F238E27FC236}">
                <a16:creationId xmlns:a16="http://schemas.microsoft.com/office/drawing/2014/main" id="{1C9D49E1-4997-BC16-B131-1C770A128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51580" y="1707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434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69" y="337699"/>
            <a:ext cx="9921507" cy="729616"/>
          </a:xfrm>
        </p:spPr>
        <p:txBody>
          <a:bodyPr rtlCol="0"/>
          <a:lstStyle/>
          <a:p>
            <a:pPr rtl="0"/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1 –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explanations</a:t>
            </a:r>
            <a:endParaRPr lang="fr-FR" sz="40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12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764ECB5F-DF78-49F2-D003-18E41D665DE7}"/>
              </a:ext>
            </a:extLst>
          </p:cNvPr>
          <p:cNvSpPr txBox="1">
            <a:spLocks/>
          </p:cNvSpPr>
          <p:nvPr/>
        </p:nvSpPr>
        <p:spPr>
          <a:xfrm>
            <a:off x="289293" y="1214119"/>
            <a:ext cx="7869212" cy="536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b="1" cap="all" spc="2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BASIC LOOP TO EXTRACT URL LINKS</a:t>
            </a:r>
          </a:p>
        </p:txBody>
      </p:sp>
      <p:pic>
        <p:nvPicPr>
          <p:cNvPr id="4" name="Graphique 3" descr="Actualiser">
            <a:extLst>
              <a:ext uri="{FF2B5EF4-FFF2-40B4-BE49-F238E27FC236}">
                <a16:creationId xmlns:a16="http://schemas.microsoft.com/office/drawing/2014/main" id="{42F7E97D-C1FB-0895-3924-D1B31ED9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478">
            <a:off x="10858982" y="259823"/>
            <a:ext cx="914400" cy="914400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E1DF8C8-CCEE-9F91-EF2E-20EF3D4D8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0960" y="3588081"/>
            <a:ext cx="5983480" cy="2715594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3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3A5E40-1707-6646-C691-3126B0B25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260" y="1812314"/>
            <a:ext cx="5121779" cy="3696269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71CD027-2377-C973-6EED-AE4C5807296C}"/>
              </a:ext>
            </a:extLst>
          </p:cNvPr>
          <p:cNvSpPr txBox="1"/>
          <p:nvPr/>
        </p:nvSpPr>
        <p:spPr>
          <a:xfrm>
            <a:off x="5870960" y="2782669"/>
            <a:ext cx="606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goal: </a:t>
            </a:r>
            <a:r>
              <a:rPr lang="fr-FR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making</a:t>
            </a:r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fr-FR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URLs </a:t>
            </a:r>
            <a:r>
              <a:rPr lang="fr-FR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« href »</a:t>
            </a:r>
          </a:p>
        </p:txBody>
      </p:sp>
    </p:spTree>
    <p:extLst>
      <p:ext uri="{BB962C8B-B14F-4D97-AF65-F5344CB8AC3E}">
        <p14:creationId xmlns:p14="http://schemas.microsoft.com/office/powerpoint/2010/main" val="400179094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69" y="337699"/>
            <a:ext cx="9921507" cy="729616"/>
          </a:xfrm>
        </p:spPr>
        <p:txBody>
          <a:bodyPr rtlCol="0"/>
          <a:lstStyle/>
          <a:p>
            <a:pPr rtl="0"/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1 –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explanations</a:t>
            </a:r>
            <a:endParaRPr lang="fr-FR" sz="40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13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A4FD922B-2AE2-51F4-27CA-C9C8D7B438E9}"/>
              </a:ext>
            </a:extLst>
          </p:cNvPr>
          <p:cNvSpPr txBox="1">
            <a:spLocks/>
          </p:cNvSpPr>
          <p:nvPr/>
        </p:nvSpPr>
        <p:spPr>
          <a:xfrm>
            <a:off x="7485801" y="1911830"/>
            <a:ext cx="4598168" cy="4724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fr-FR" sz="24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lang="fr-FR" sz="24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buFont typeface="Wingdings" pitchFamily="2" charset="2"/>
              <a:buChar char="ü"/>
            </a:pPr>
            <a:r>
              <a:rPr lang="fr-FR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b="1" err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fr-FR" b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</a:t>
            </a:r>
          </a:p>
          <a:p>
            <a:pPr>
              <a:buFont typeface="Wingdings" pitchFamily="2" charset="2"/>
              <a:buChar char="ü"/>
            </a:pPr>
            <a:r>
              <a:rPr lang="fr-FR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Making</a:t>
            </a: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fr-FR" b="1" err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soup</a:t>
            </a: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 of the menu </a:t>
            </a:r>
            <a:r>
              <a:rPr lang="fr-FR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webpage</a:t>
            </a: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buFont typeface="Wingdings" pitchFamily="2" charset="2"/>
              <a:buChar char="ü"/>
            </a:pPr>
            <a:r>
              <a:rPr lang="fr-FR" b="1" err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Extracting</a:t>
            </a:r>
            <a:r>
              <a:rPr lang="fr-FR" b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URL </a:t>
            </a: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the HTML structure </a:t>
            </a:r>
          </a:p>
          <a:p>
            <a:pPr>
              <a:buFont typeface="Wingdings" pitchFamily="2" charset="2"/>
              <a:buChar char="ü"/>
            </a:pP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Duplicate the process for </a:t>
            </a:r>
            <a:r>
              <a:rPr lang="fr-FR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on </a:t>
            </a:r>
            <a:r>
              <a:rPr lang="fr-FR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every</a:t>
            </a: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page</a:t>
            </a:r>
          </a:p>
          <a:p>
            <a:pPr>
              <a:buFont typeface="Wingdings" pitchFamily="2" charset="2"/>
              <a:buChar char="ü"/>
            </a:pPr>
            <a:r>
              <a:rPr lang="fr-FR" b="1" err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Making</a:t>
            </a:r>
            <a:r>
              <a:rPr lang="fr-FR" b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fr-FR" b="1" err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b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r-FR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 the « bits » of URLs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764ECB5F-DF78-49F2-D003-18E41D665DE7}"/>
              </a:ext>
            </a:extLst>
          </p:cNvPr>
          <p:cNvSpPr txBox="1">
            <a:spLocks/>
          </p:cNvSpPr>
          <p:nvPr/>
        </p:nvSpPr>
        <p:spPr>
          <a:xfrm>
            <a:off x="289293" y="1214119"/>
            <a:ext cx="7869212" cy="536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b="1" cap="all" spc="2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BASIC LOOP TO EXTRACT URL LINKS</a:t>
            </a:r>
          </a:p>
        </p:txBody>
      </p:sp>
      <p:pic>
        <p:nvPicPr>
          <p:cNvPr id="4" name="Graphique 3" descr="Actualiser">
            <a:extLst>
              <a:ext uri="{FF2B5EF4-FFF2-40B4-BE49-F238E27FC236}">
                <a16:creationId xmlns:a16="http://schemas.microsoft.com/office/drawing/2014/main" id="{42F7E97D-C1FB-0895-3924-D1B31ED9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478">
            <a:off x="10858982" y="259823"/>
            <a:ext cx="914400" cy="914400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A4452A-0A6C-198B-7335-5DBBDE2F6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93" y="2139696"/>
            <a:ext cx="6700672" cy="3693206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4926448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60" y="276460"/>
            <a:ext cx="9921507" cy="729616"/>
          </a:xfrm>
        </p:spPr>
        <p:txBody>
          <a:bodyPr rtlCol="0"/>
          <a:lstStyle/>
          <a:p>
            <a:pPr algn="ctr" rtl="0"/>
            <a:r>
              <a:rPr lang="fr-FR" sz="3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2 – </a:t>
            </a:r>
            <a:r>
              <a:rPr lang="fr-FR" sz="36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Extracting</a:t>
            </a:r>
            <a:r>
              <a:rPr lang="fr-FR" sz="3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r-FR" sz="36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3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3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r-FR" sz="3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14</a:t>
            </a:fld>
            <a:endParaRPr lang="fr-FR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764ECB5F-DF78-49F2-D003-18E41D665DE7}"/>
              </a:ext>
            </a:extLst>
          </p:cNvPr>
          <p:cNvSpPr txBox="1">
            <a:spLocks/>
          </p:cNvSpPr>
          <p:nvPr/>
        </p:nvSpPr>
        <p:spPr>
          <a:xfrm>
            <a:off x="289293" y="1532140"/>
            <a:ext cx="10301542" cy="536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b="1" cap="all" spc="2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 – CREATE A SOUP and a frame for our data AND APPENDING LINKS  </a:t>
            </a:r>
          </a:p>
        </p:txBody>
      </p:sp>
      <p:pic>
        <p:nvPicPr>
          <p:cNvPr id="2" name="Graphique 1" descr="Actualiser">
            <a:extLst>
              <a:ext uri="{FF2B5EF4-FFF2-40B4-BE49-F238E27FC236}">
                <a16:creationId xmlns:a16="http://schemas.microsoft.com/office/drawing/2014/main" id="{A00F576D-CC83-B535-1E44-1C73CCAF4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478">
            <a:off x="10858982" y="259823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FC811B-0100-8626-F6E4-8DD72F5D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48" y="2898833"/>
            <a:ext cx="11694961" cy="237745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447414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60" y="276460"/>
            <a:ext cx="9921507" cy="729616"/>
          </a:xfrm>
        </p:spPr>
        <p:txBody>
          <a:bodyPr rtlCol="0"/>
          <a:lstStyle/>
          <a:p>
            <a:pPr algn="ctr" rtl="0"/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2 –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Extracting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3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15</a:t>
            </a:fld>
            <a:endParaRPr lang="fr-FR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764ECB5F-DF78-49F2-D003-18E41D665DE7}"/>
              </a:ext>
            </a:extLst>
          </p:cNvPr>
          <p:cNvSpPr txBox="1">
            <a:spLocks/>
          </p:cNvSpPr>
          <p:nvPr/>
        </p:nvSpPr>
        <p:spPr>
          <a:xfrm>
            <a:off x="289293" y="1532140"/>
            <a:ext cx="10301542" cy="536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b="1" cap="all" spc="2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 – CREATE A SOUP and a frame for our data AND APPENDING LINKS  </a:t>
            </a:r>
          </a:p>
        </p:txBody>
      </p:sp>
      <p:pic>
        <p:nvPicPr>
          <p:cNvPr id="2" name="Graphique 1" descr="Actualiser">
            <a:extLst>
              <a:ext uri="{FF2B5EF4-FFF2-40B4-BE49-F238E27FC236}">
                <a16:creationId xmlns:a16="http://schemas.microsoft.com/office/drawing/2014/main" id="{A00F576D-CC83-B535-1E44-1C73CCAF4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478">
            <a:off x="10858982" y="259823"/>
            <a:ext cx="914400" cy="91440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E3C3D9-B225-809C-8025-91414C1B6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92" y="2939423"/>
            <a:ext cx="11730679" cy="2034913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2032992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86" y="233930"/>
            <a:ext cx="9921507" cy="729616"/>
          </a:xfrm>
        </p:spPr>
        <p:txBody>
          <a:bodyPr rtlCol="0"/>
          <a:lstStyle/>
          <a:p>
            <a:pPr algn="ctr" rtl="0"/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2 –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Extracting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16</a:t>
            </a:fld>
            <a:endParaRPr lang="fr-FR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A4FD922B-2AE2-51F4-27CA-C9C8D7B438E9}"/>
              </a:ext>
            </a:extLst>
          </p:cNvPr>
          <p:cNvSpPr txBox="1">
            <a:spLocks/>
          </p:cNvSpPr>
          <p:nvPr/>
        </p:nvSpPr>
        <p:spPr>
          <a:xfrm>
            <a:off x="8429977" y="2367333"/>
            <a:ext cx="3340845" cy="277182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takeaways:</a:t>
            </a:r>
          </a:p>
          <a:p>
            <a:pPr>
              <a:buFont typeface="Wingdings" pitchFamily="2" charset="2"/>
              <a:buChar char="ü"/>
            </a:pPr>
            <a:r>
              <a:rPr lang="en-CA" sz="2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the mechanism: the role of the “else - no court of appeal” </a:t>
            </a:r>
          </a:p>
          <a:p>
            <a:endParaRPr lang="en-CA" sz="22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764ECB5F-DF78-49F2-D003-18E41D665DE7}"/>
              </a:ext>
            </a:extLst>
          </p:cNvPr>
          <p:cNvSpPr txBox="1">
            <a:spLocks/>
          </p:cNvSpPr>
          <p:nvPr/>
        </p:nvSpPr>
        <p:spPr>
          <a:xfrm>
            <a:off x="632675" y="1210237"/>
            <a:ext cx="10683507" cy="53604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b="1" cap="all" spc="2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 – EXTRACT the name of the court </a:t>
            </a:r>
          </a:p>
        </p:txBody>
      </p:sp>
      <p:pic>
        <p:nvPicPr>
          <p:cNvPr id="3" name="Graphique 2" descr="Actualiser">
            <a:extLst>
              <a:ext uri="{FF2B5EF4-FFF2-40B4-BE49-F238E27FC236}">
                <a16:creationId xmlns:a16="http://schemas.microsoft.com/office/drawing/2014/main" id="{8368AF0C-D90C-6BCE-E948-D880651F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478">
            <a:off x="10858982" y="259823"/>
            <a:ext cx="914400" cy="91440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FF8E75-0C18-1520-9F98-4CCE83188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09" y="1746277"/>
            <a:ext cx="7348139" cy="4898759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855352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28" y="170135"/>
            <a:ext cx="9921507" cy="729616"/>
          </a:xfrm>
        </p:spPr>
        <p:txBody>
          <a:bodyPr rtlCol="0"/>
          <a:lstStyle/>
          <a:p>
            <a:pPr algn="ctr" rtl="0"/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2 –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Extracting</a:t>
            </a:r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40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17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A4FD922B-2AE2-51F4-27CA-C9C8D7B438E9}"/>
              </a:ext>
            </a:extLst>
          </p:cNvPr>
          <p:cNvSpPr txBox="1">
            <a:spLocks/>
          </p:cNvSpPr>
          <p:nvPr/>
        </p:nvSpPr>
        <p:spPr>
          <a:xfrm>
            <a:off x="633614" y="4061300"/>
            <a:ext cx="11007523" cy="252285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fr-FR" b="1" dirty="0">
                <a:solidFill>
                  <a:schemeClr val="accent3">
                    <a:alpha val="60000"/>
                  </a:schemeClr>
                </a:solidFill>
                <a:latin typeface="Courier New"/>
                <a:cs typeface="Courier New"/>
              </a:rPr>
              <a:t>Issue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: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we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wanted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to use the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same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method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to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find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the date as the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method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we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used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for the Court of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Appeal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starting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with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« ARRÊT DU » but a lot of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human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mistakes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made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it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impossible to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find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the date in the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text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 as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/>
                <a:cs typeface="Courier New"/>
              </a:rPr>
              <a:t>such</a:t>
            </a:r>
            <a:endParaRPr lang="fr-FR" dirty="0">
              <a:solidFill>
                <a:schemeClr val="accent5">
                  <a:lumMod val="40000"/>
                  <a:lumOff val="60000"/>
                  <a:alpha val="60000"/>
                </a:schemeClr>
              </a:solidFill>
              <a:latin typeface="Courier New"/>
              <a:cs typeface="Courier New"/>
            </a:endParaRPr>
          </a:p>
          <a:p>
            <a:pPr>
              <a:buFont typeface="Wingdings" pitchFamily="2" charset="2"/>
              <a:buChar char="ü"/>
            </a:pPr>
            <a:r>
              <a:rPr lang="fr-FR" b="1" dirty="0">
                <a:solidFill>
                  <a:schemeClr val="accent3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Solution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r>
              <a:rPr lang="fr-FR" dirty="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HTML structure to look for the date at the top of the page (in the header « h1 »)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764ECB5F-DF78-49F2-D003-18E41D665DE7}"/>
              </a:ext>
            </a:extLst>
          </p:cNvPr>
          <p:cNvSpPr txBox="1">
            <a:spLocks/>
          </p:cNvSpPr>
          <p:nvPr/>
        </p:nvSpPr>
        <p:spPr>
          <a:xfrm>
            <a:off x="289293" y="1487076"/>
            <a:ext cx="7869212" cy="536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b="1" cap="all" spc="2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 – EXTRACT the date </a:t>
            </a:r>
          </a:p>
        </p:txBody>
      </p:sp>
      <p:pic>
        <p:nvPicPr>
          <p:cNvPr id="3" name="Graphique 2" descr="Actualiser">
            <a:extLst>
              <a:ext uri="{FF2B5EF4-FFF2-40B4-BE49-F238E27FC236}">
                <a16:creationId xmlns:a16="http://schemas.microsoft.com/office/drawing/2014/main" id="{3AF88415-06EE-4FF0-FFAD-8B6F4D59E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478">
            <a:off x="10858982" y="259823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5571C0-7522-8588-39D7-AE7A021E0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05" y="2093108"/>
            <a:ext cx="7772400" cy="1689652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127133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4" y="180768"/>
            <a:ext cx="9921507" cy="729616"/>
          </a:xfrm>
        </p:spPr>
        <p:txBody>
          <a:bodyPr rtlCol="0"/>
          <a:lstStyle/>
          <a:p>
            <a:pPr algn="ctr" rtl="0"/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2 –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Extracting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3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18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A4FD922B-2AE2-51F4-27CA-C9C8D7B438E9}"/>
              </a:ext>
            </a:extLst>
          </p:cNvPr>
          <p:cNvSpPr txBox="1">
            <a:spLocks/>
          </p:cNvSpPr>
          <p:nvPr/>
        </p:nvSpPr>
        <p:spPr>
          <a:xfrm>
            <a:off x="649865" y="4641743"/>
            <a:ext cx="10377799" cy="129954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>
                <a:solidFill>
                  <a:schemeClr val="accent3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 used:</a:t>
            </a:r>
          </a:p>
          <a:p>
            <a:pPr>
              <a:buFont typeface="Wingdings" pitchFamily="2" charset="2"/>
              <a:buChar char="ü"/>
            </a:pPr>
            <a:r>
              <a:rPr lang="en-CA" sz="22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Identifying the lower part of the decision, called “</a:t>
            </a:r>
            <a:r>
              <a:rPr lang="en-CA" sz="2200" b="1" err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Dispositif</a:t>
            </a:r>
            <a:r>
              <a:rPr lang="en-CA" sz="22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in the soup</a:t>
            </a:r>
          </a:p>
          <a:p>
            <a:pPr>
              <a:buFont typeface="Wingdings" pitchFamily="2" charset="2"/>
              <a:buChar char="ü"/>
            </a:pPr>
            <a:r>
              <a:rPr lang="en-CA" sz="22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Identifying the “article 700” reference in the “</a:t>
            </a:r>
            <a:r>
              <a:rPr lang="en-CA" sz="2200" b="1" err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Dispositif</a:t>
            </a:r>
            <a:r>
              <a:rPr lang="en-CA" sz="22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764ECB5F-DF78-49F2-D003-18E41D665DE7}"/>
              </a:ext>
            </a:extLst>
          </p:cNvPr>
          <p:cNvSpPr txBox="1">
            <a:spLocks/>
          </p:cNvSpPr>
          <p:nvPr/>
        </p:nvSpPr>
        <p:spPr>
          <a:xfrm>
            <a:off x="150396" y="1371329"/>
            <a:ext cx="12408136" cy="536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b="1" cap="all" spc="2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 – find the amount granted on the basis of article 700 </a:t>
            </a:r>
          </a:p>
        </p:txBody>
      </p:sp>
      <p:pic>
        <p:nvPicPr>
          <p:cNvPr id="2" name="Graphique 1" descr="Actualiser">
            <a:extLst>
              <a:ext uri="{FF2B5EF4-FFF2-40B4-BE49-F238E27FC236}">
                <a16:creationId xmlns:a16="http://schemas.microsoft.com/office/drawing/2014/main" id="{3280FF31-6824-CF4A-CA1C-D5862D03B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478">
            <a:off x="10858982" y="259823"/>
            <a:ext cx="914400" cy="91440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073162-F9AB-87DD-FC18-F4B52B02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02" y="2250344"/>
            <a:ext cx="7772400" cy="19342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338095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4" y="180768"/>
            <a:ext cx="9921507" cy="729616"/>
          </a:xfrm>
        </p:spPr>
        <p:txBody>
          <a:bodyPr rtlCol="0"/>
          <a:lstStyle/>
          <a:p>
            <a:pPr algn="ctr" rtl="0"/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2 –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Extracting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3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19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A4FD922B-2AE2-51F4-27CA-C9C8D7B438E9}"/>
              </a:ext>
            </a:extLst>
          </p:cNvPr>
          <p:cNvSpPr txBox="1">
            <a:spLocks/>
          </p:cNvSpPr>
          <p:nvPr/>
        </p:nvSpPr>
        <p:spPr>
          <a:xfrm>
            <a:off x="7226191" y="1968287"/>
            <a:ext cx="4965809" cy="4432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>
                <a:solidFill>
                  <a:schemeClr val="accent3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takeaways :</a:t>
            </a:r>
          </a:p>
          <a:p>
            <a:pPr>
              <a:buFont typeface="Wingdings" pitchFamily="2" charset="2"/>
              <a:buChar char="ü"/>
            </a:pPr>
            <a:r>
              <a:rPr lang="en-CA" sz="22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a “perimeter” around the article 700 to identify and </a:t>
            </a:r>
            <a:r>
              <a:rPr lang="en-CA" sz="2200" b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 the amount through Regex</a:t>
            </a:r>
          </a:p>
          <a:p>
            <a:pPr>
              <a:buFont typeface="Wingdings" pitchFamily="2" charset="2"/>
              <a:buChar char="ü"/>
            </a:pPr>
            <a:r>
              <a:rPr lang="en-CA" sz="22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CA" sz="2200" b="1">
                <a:solidFill>
                  <a:schemeClr val="accent2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conditions</a:t>
            </a:r>
            <a:r>
              <a:rPr lang="en-CA" sz="22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append the amount to the list: </a:t>
            </a:r>
          </a:p>
          <a:p>
            <a:pPr lvl="1">
              <a:buFont typeface="Wingdings" pitchFamily="2" charset="2"/>
              <a:buChar char="ü"/>
            </a:pPr>
            <a:r>
              <a:rPr lang="en-CA" sz="16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 700 found: a sum of money</a:t>
            </a:r>
          </a:p>
          <a:p>
            <a:pPr lvl="1">
              <a:buFont typeface="Wingdings" pitchFamily="2" charset="2"/>
              <a:buChar char="ü"/>
            </a:pPr>
            <a:r>
              <a:rPr lang="en-CA" sz="16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“No EUR value”</a:t>
            </a:r>
          </a:p>
          <a:p>
            <a:pPr lvl="1">
              <a:buFont typeface="Wingdings" pitchFamily="2" charset="2"/>
              <a:buChar char="ü"/>
            </a:pPr>
            <a:r>
              <a:rPr lang="en-CA" sz="1600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“No Article 700”</a:t>
            </a:r>
          </a:p>
          <a:p>
            <a:pPr>
              <a:buFont typeface="Wingdings" pitchFamily="2" charset="2"/>
              <a:buChar char="ü"/>
            </a:pPr>
            <a:endParaRPr lang="en-CA" sz="2200" b="1">
              <a:solidFill>
                <a:schemeClr val="accent2">
                  <a:alpha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764ECB5F-DF78-49F2-D003-18E41D665DE7}"/>
              </a:ext>
            </a:extLst>
          </p:cNvPr>
          <p:cNvSpPr txBox="1">
            <a:spLocks/>
          </p:cNvSpPr>
          <p:nvPr/>
        </p:nvSpPr>
        <p:spPr>
          <a:xfrm>
            <a:off x="150396" y="1371329"/>
            <a:ext cx="12408136" cy="536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b="1" cap="all" spc="2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 – find the amount granted on the basis of article 700 </a:t>
            </a:r>
          </a:p>
        </p:txBody>
      </p:sp>
      <p:pic>
        <p:nvPicPr>
          <p:cNvPr id="2" name="Graphique 1" descr="Actualiser">
            <a:extLst>
              <a:ext uri="{FF2B5EF4-FFF2-40B4-BE49-F238E27FC236}">
                <a16:creationId xmlns:a16="http://schemas.microsoft.com/office/drawing/2014/main" id="{3280FF31-6824-CF4A-CA1C-D5862D03B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478">
            <a:off x="10858982" y="259823"/>
            <a:ext cx="914400" cy="914400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DD55C7-1EBE-E9D2-1CCC-2DA176FA2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7" y="2001542"/>
            <a:ext cx="5767007" cy="450567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900388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23" y="395572"/>
            <a:ext cx="4699395" cy="866274"/>
          </a:xfrm>
        </p:spPr>
        <p:txBody>
          <a:bodyPr rtlCol="0"/>
          <a:lstStyle/>
          <a:p>
            <a:pPr algn="ctr" rtl="0"/>
            <a:r>
              <a:rPr lang="fr-FR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2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09616" y="1421737"/>
            <a:ext cx="7982384" cy="5156521"/>
          </a:xfrm>
          <a:noFill/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2800" b="1" dirty="0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Article 700 of the French Code de Procedure civile:</a:t>
            </a:r>
          </a:p>
          <a:p>
            <a:pPr lvl="1"/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Allows to request before all courts of the judicial orders</a:t>
            </a:r>
          </a:p>
          <a:p>
            <a:pPr lvl="1"/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payment by the adversary</a:t>
            </a:r>
          </a:p>
          <a:p>
            <a:pPr lvl="1"/>
            <a:r>
              <a:rPr lang="en-GB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The sums incurred in the context of the procedure: </a:t>
            </a:r>
          </a:p>
          <a:p>
            <a:pPr lvl="2"/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lawyer's fees, travel expenses, correspondence costs, </a:t>
            </a:r>
            <a:r>
              <a:rPr lang="en-GB" sz="20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etc</a:t>
            </a:r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.</a:t>
            </a:r>
            <a:endParaRPr lang="en-US" sz="20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amount awarded is at the discretion of the judges</a:t>
            </a:r>
          </a:p>
          <a:p>
            <a:endParaRPr lang="en-GB" sz="2400" dirty="0">
              <a:solidFill>
                <a:srgbClr val="FFFFFF">
                  <a:alpha val="6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400" dirty="0">
              <a:solidFill>
                <a:srgbClr val="FFFFFF">
                  <a:alpha val="6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461C91-DC20-CF7B-1165-E1A98B8D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592706" y="2094346"/>
            <a:ext cx="5356361" cy="417094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600D59-6B02-FC88-DDD9-D73D8BDA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8485" y="150472"/>
            <a:ext cx="684944" cy="10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395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4" y="180768"/>
            <a:ext cx="9921507" cy="729616"/>
          </a:xfrm>
        </p:spPr>
        <p:txBody>
          <a:bodyPr rtlCol="0"/>
          <a:lstStyle/>
          <a:p>
            <a:pPr algn="ctr" rtl="0"/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2 –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Extracting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3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20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764ECB5F-DF78-49F2-D003-18E41D665DE7}"/>
              </a:ext>
            </a:extLst>
          </p:cNvPr>
          <p:cNvSpPr txBox="1">
            <a:spLocks/>
          </p:cNvSpPr>
          <p:nvPr/>
        </p:nvSpPr>
        <p:spPr>
          <a:xfrm>
            <a:off x="150396" y="1371329"/>
            <a:ext cx="12408136" cy="536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b="1" cap="all" spc="2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5 – CREATING THE DATA FRAME</a:t>
            </a:r>
          </a:p>
        </p:txBody>
      </p:sp>
      <p:pic>
        <p:nvPicPr>
          <p:cNvPr id="2" name="Graphique 1" descr="Actualiser">
            <a:extLst>
              <a:ext uri="{FF2B5EF4-FFF2-40B4-BE49-F238E27FC236}">
                <a16:creationId xmlns:a16="http://schemas.microsoft.com/office/drawing/2014/main" id="{3280FF31-6824-CF4A-CA1C-D5862D03B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478">
            <a:off x="10858982" y="259823"/>
            <a:ext cx="914400" cy="9144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6E30BB-CA59-4978-B343-F4F67D06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53" y="2588248"/>
            <a:ext cx="10891484" cy="202125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802171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246" y="486316"/>
            <a:ext cx="9921507" cy="729616"/>
          </a:xfrm>
        </p:spPr>
        <p:txBody>
          <a:bodyPr rtlCol="0"/>
          <a:lstStyle/>
          <a:p>
            <a:pPr algn="ctr" rtl="0"/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sz="40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</a:t>
            </a:r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endParaRPr lang="fr-FR" sz="40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21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41B05D-7568-6069-2FDE-509530B5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0" y="1586791"/>
            <a:ext cx="11269187" cy="492642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EA5FEEA-3221-D4BC-85C1-7CD86608B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6704" y="2551407"/>
            <a:ext cx="9586657" cy="3639127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2" name="Graphique 1" descr="Loupe">
            <a:extLst>
              <a:ext uri="{FF2B5EF4-FFF2-40B4-BE49-F238E27FC236}">
                <a16:creationId xmlns:a16="http://schemas.microsoft.com/office/drawing/2014/main" id="{ED744C8B-BA3E-B057-FD2B-7D740CF55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51580" y="1707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178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7" y="263673"/>
            <a:ext cx="9921507" cy="729616"/>
          </a:xfrm>
        </p:spPr>
        <p:txBody>
          <a:bodyPr rtlCol="0"/>
          <a:lstStyle/>
          <a:p>
            <a:pPr rtl="0"/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made the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the graphs !</a:t>
            </a:r>
            <a:endParaRPr lang="fr-FR" sz="3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22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 descr="Plotly - Wikipedia">
            <a:extLst>
              <a:ext uri="{FF2B5EF4-FFF2-40B4-BE49-F238E27FC236}">
                <a16:creationId xmlns:a16="http://schemas.microsoft.com/office/drawing/2014/main" id="{D00786F6-1E17-CB1F-A2DA-EEE39226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16" y="1926408"/>
            <a:ext cx="4445000" cy="14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17F176-5AF7-938F-F942-DCB1E6A8A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321" y="3694389"/>
            <a:ext cx="3816391" cy="2651516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326A919-0C30-0110-CE75-1288B0EFD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164" y="1494083"/>
            <a:ext cx="6337573" cy="1982737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6B95BD4-AC87-73F2-33D7-AC6BA46A8186}"/>
              </a:ext>
            </a:extLst>
          </p:cNvPr>
          <p:cNvSpPr txBox="1"/>
          <p:nvPr/>
        </p:nvSpPr>
        <p:spPr>
          <a:xfrm>
            <a:off x="5897493" y="4251004"/>
            <a:ext cx="51851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4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fr-FR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decided</a:t>
            </a:r>
            <a:r>
              <a:rPr lang="fr-FR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use </a:t>
            </a:r>
            <a:r>
              <a:rPr lang="fr-FR" sz="24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fr-FR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fr-FR" sz="24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r-FR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fr-FR" sz="24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fr-FR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graphs to help us </a:t>
            </a:r>
            <a:r>
              <a:rPr lang="fr-FR" sz="24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fr-FR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24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fr-FR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fr-FR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Judilibre</a:t>
            </a:r>
            <a:endParaRPr lang="fr-FR" sz="24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que 8" descr="Graphique à barres">
            <a:extLst>
              <a:ext uri="{FF2B5EF4-FFF2-40B4-BE49-F238E27FC236}">
                <a16:creationId xmlns:a16="http://schemas.microsoft.com/office/drawing/2014/main" id="{B0385A8A-173C-2A42-5A17-9A3EFF1E5B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3074" y="1012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291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7" y="263673"/>
            <a:ext cx="9921507" cy="729616"/>
          </a:xfrm>
        </p:spPr>
        <p:txBody>
          <a:bodyPr rtlCol="0"/>
          <a:lstStyle/>
          <a:p>
            <a:pPr rtl="0"/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made the </a:t>
            </a:r>
            <a:r>
              <a:rPr lang="fr-FR" sz="3600" b="1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the graphs !</a:t>
            </a:r>
            <a:endParaRPr lang="fr-FR" sz="3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23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phique 8" descr="Graphique à barres">
            <a:extLst>
              <a:ext uri="{FF2B5EF4-FFF2-40B4-BE49-F238E27FC236}">
                <a16:creationId xmlns:a16="http://schemas.microsoft.com/office/drawing/2014/main" id="{B0385A8A-173C-2A42-5A17-9A3EFF1E5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074" y="101278"/>
            <a:ext cx="914400" cy="91440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7FA4D4-9B25-C5C7-B487-52295EA1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6" y="2307620"/>
            <a:ext cx="5916149" cy="2545737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36E6C0-266B-C4D0-19F0-2E7745E23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1" y="1218096"/>
            <a:ext cx="4153623" cy="3635261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191DA13-3102-C65A-9823-C678FA5F737D}"/>
              </a:ext>
            </a:extLst>
          </p:cNvPr>
          <p:cNvSpPr txBox="1"/>
          <p:nvPr/>
        </p:nvSpPr>
        <p:spPr>
          <a:xfrm>
            <a:off x="1145807" y="5104746"/>
            <a:ext cx="518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Adjusting</a:t>
            </a:r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data for the </a:t>
            </a:r>
            <a:r>
              <a:rPr lang="fr-FR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endParaRPr lang="fr-FR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5FD93D-D586-BDB3-7597-FFA87E116AC3}"/>
              </a:ext>
            </a:extLst>
          </p:cNvPr>
          <p:cNvSpPr txBox="1"/>
          <p:nvPr/>
        </p:nvSpPr>
        <p:spPr>
          <a:xfrm>
            <a:off x="7258051" y="5104746"/>
            <a:ext cx="415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fr-FR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the donut chart</a:t>
            </a:r>
          </a:p>
        </p:txBody>
      </p:sp>
    </p:spTree>
    <p:extLst>
      <p:ext uri="{BB962C8B-B14F-4D97-AF65-F5344CB8AC3E}">
        <p14:creationId xmlns:p14="http://schemas.microsoft.com/office/powerpoint/2010/main" val="13912755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e libre : Forme 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8" name="Espace réservé d’image 7" descr="Arrière-plan numérique Point de donnée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302" y="1088600"/>
            <a:ext cx="5961515" cy="409348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857250" indent="-857250">
              <a:lnSpc>
                <a:spcPct val="150000"/>
              </a:lnSpc>
              <a:buFont typeface="+mj-lt"/>
              <a:buAutoNum type="romanUcPeriod" startAt="2"/>
            </a:pPr>
            <a:r>
              <a:rPr lang="en-GB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(BIASED) ANALYSIS</a:t>
            </a:r>
            <a:br>
              <a:rPr lang="en-GB"/>
            </a:br>
            <a:endParaRPr lang="fr-FR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20406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11" y="125663"/>
            <a:ext cx="5776451" cy="1066530"/>
          </a:xfrm>
        </p:spPr>
        <p:txBody>
          <a:bodyPr rtlCol="0"/>
          <a:lstStyle/>
          <a:p>
            <a:pPr algn="just" rtl="0"/>
            <a:r>
              <a:rPr lang="en-US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look at the results</a:t>
            </a:r>
            <a:r>
              <a:rPr lang="fr-FR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25</a:t>
            </a:fld>
            <a:endParaRPr lang="fr-FR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13C6BD-37DB-C8BD-F77F-FDEC7D8A3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4785" t="3537" r="3596" b="9579"/>
          <a:stretch/>
        </p:blipFill>
        <p:spPr>
          <a:xfrm>
            <a:off x="6011419" y="925976"/>
            <a:ext cx="6078511" cy="255800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prstDash val="solid"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5A9B7E1-BD2B-F2E8-EE71-52C5FAE16F56}"/>
              </a:ext>
            </a:extLst>
          </p:cNvPr>
          <p:cNvSpPr txBox="1"/>
          <p:nvPr/>
        </p:nvSpPr>
        <p:spPr>
          <a:xfrm>
            <a:off x="415738" y="1443754"/>
            <a:ext cx="52905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of extracted decisions from </a:t>
            </a:r>
            <a:r>
              <a:rPr lang="en-GB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Judilibre</a:t>
            </a:r>
            <a:r>
              <a:rPr lang="en-GB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24326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Paris</a:t>
            </a:r>
            <a:r>
              <a: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Court of Appeal : 14190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Versailles</a:t>
            </a:r>
            <a:r>
              <a: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Court of Appeal : 5343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Toulouse</a:t>
            </a:r>
            <a:r>
              <a: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Court of Appeal : 2552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</a:t>
            </a:r>
            <a:r>
              <a: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Court of Appeal : 1549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Riom</a:t>
            </a:r>
            <a:r>
              <a: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Court of Appeal : 692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52649EE-635B-4A95-7BD1-80D8093CC6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97" b="2877"/>
          <a:stretch/>
        </p:blipFill>
        <p:spPr>
          <a:xfrm>
            <a:off x="215717" y="4039564"/>
            <a:ext cx="5662873" cy="260170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7455C25-16AE-285B-A530-E9D4FC8ACE0D}"/>
              </a:ext>
            </a:extLst>
          </p:cNvPr>
          <p:cNvSpPr txBox="1"/>
          <p:nvPr/>
        </p:nvSpPr>
        <p:spPr>
          <a:xfrm>
            <a:off x="6622827" y="4135042"/>
            <a:ext cx="52875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Logically, the </a:t>
            </a:r>
            <a:r>
              <a:rPr lang="en-US" sz="1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Paris Court of Appeal is over-represented </a:t>
            </a:r>
            <a:r>
              <a:rPr lang="en-US" sz="16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the dataset because it rules on more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Explains that the sum of the amounts awarded by the Paris Court of Appeal under Article 700 is much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Makes it necessary to reason in terms of mean and median to compare Courts of Appeal </a:t>
            </a:r>
            <a:endParaRPr lang="en-GB" sz="16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5E02D8-397C-2C92-90D2-98CD36DF50CF}"/>
              </a:ext>
            </a:extLst>
          </p:cNvPr>
          <p:cNvSpPr txBox="1"/>
          <p:nvPr/>
        </p:nvSpPr>
        <p:spPr>
          <a:xfrm>
            <a:off x="6632293" y="279677"/>
            <a:ext cx="528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46088" algn="l"/>
              </a:tabLst>
            </a:pPr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 of the Courts of Appeal in the dataset</a:t>
            </a:r>
            <a:endParaRPr lang="en-GB" b="1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FD9687-E3F4-E16F-F871-FE339CE23DFB}"/>
              </a:ext>
            </a:extLst>
          </p:cNvPr>
          <p:cNvSpPr txBox="1"/>
          <p:nvPr/>
        </p:nvSpPr>
        <p:spPr>
          <a:xfrm>
            <a:off x="335665" y="3364240"/>
            <a:ext cx="539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46088" algn="l"/>
              </a:tabLst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amount allocated by each Court of Appeal</a:t>
            </a:r>
            <a:endParaRPr lang="en-GB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3F2A1D5-C05A-F35D-2358-0E1715E40C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3205" y="1154816"/>
            <a:ext cx="2210284" cy="120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752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48DF3D1-606E-3C3E-FE04-8738BC04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49" y="325992"/>
            <a:ext cx="4180625" cy="1616409"/>
          </a:xfrm>
        </p:spPr>
        <p:txBody>
          <a:bodyPr/>
          <a:lstStyle/>
          <a:p>
            <a:r>
              <a:rPr lang="en-GB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Focus on the Paris Court of Appeal</a:t>
            </a:r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BA77FE67-17BD-EADC-AB26-457453E44F5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4326" t="4894" r="6214" b="6208"/>
          <a:stretch/>
        </p:blipFill>
        <p:spPr>
          <a:xfrm>
            <a:off x="1536442" y="2338086"/>
            <a:ext cx="9056751" cy="4263386"/>
          </a:xfrm>
          <a:ln w="38100">
            <a:solidFill>
              <a:srgbClr val="5AB46B"/>
            </a:solidFill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762DE9D-3371-F779-DF98-25E41BFA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CE4073-5058-7330-8D5A-8C4E67879909}"/>
              </a:ext>
            </a:extLst>
          </p:cNvPr>
          <p:cNvSpPr txBox="1"/>
          <p:nvPr/>
        </p:nvSpPr>
        <p:spPr>
          <a:xfrm>
            <a:off x="5954234" y="238524"/>
            <a:ext cx="608182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The Paris Court of Appeal grants amount on the basis of Article 700 in around </a:t>
            </a:r>
            <a:r>
              <a:rPr lang="en-GB" sz="2800" b="1">
                <a:solidFill>
                  <a:schemeClr val="accent2"/>
                </a:solidFill>
                <a:latin typeface="Courier New"/>
                <a:cs typeface="Courier New"/>
              </a:rPr>
              <a:t>37,2% </a:t>
            </a:r>
            <a:r>
              <a:rPr lang="en-GB" sz="28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of its decisions </a:t>
            </a:r>
            <a:endParaRPr lang="en-GB" sz="28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379495-0009-2D0B-2778-4F51C91FA8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819" b="44697"/>
          <a:stretch/>
        </p:blipFill>
        <p:spPr>
          <a:xfrm>
            <a:off x="8037893" y="2615877"/>
            <a:ext cx="2483495" cy="844953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DF5EFEA-C7F1-E4F7-D815-2D8D6DB4209C}"/>
              </a:ext>
            </a:extLst>
          </p:cNvPr>
          <p:cNvSpPr/>
          <p:nvPr/>
        </p:nvSpPr>
        <p:spPr>
          <a:xfrm>
            <a:off x="4236334" y="5775767"/>
            <a:ext cx="717631" cy="451413"/>
          </a:xfrm>
          <a:prstGeom prst="ellipse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6565BE-6AFF-0864-A539-6A4F8D314A88}"/>
              </a:ext>
            </a:extLst>
          </p:cNvPr>
          <p:cNvSpPr/>
          <p:nvPr/>
        </p:nvSpPr>
        <p:spPr>
          <a:xfrm>
            <a:off x="5833641" y="6250329"/>
            <a:ext cx="578734" cy="185195"/>
          </a:xfrm>
          <a:prstGeom prst="ellipse">
            <a:avLst/>
          </a:prstGeom>
          <a:solidFill>
            <a:srgbClr val="5AB46B"/>
          </a:solidFill>
          <a:ln>
            <a:solidFill>
              <a:srgbClr val="5AB4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0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0">
            <a:extLst>
              <a:ext uri="{FF2B5EF4-FFF2-40B4-BE49-F238E27FC236}">
                <a16:creationId xmlns:a16="http://schemas.microsoft.com/office/drawing/2014/main" id="{0A7A9446-6F4E-D497-A5CE-BA237448C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597224"/>
            <a:ext cx="11574683" cy="1254725"/>
          </a:xfrm>
        </p:spPr>
        <p:txBody>
          <a:bodyPr rtlCol="0"/>
          <a:lstStyle/>
          <a:p>
            <a:pPr algn="ctr" rtl="0"/>
            <a:r>
              <a:rPr lang="en-US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some Courts of Appeal more reluctant to award amounts under Article 700 ? </a:t>
            </a:r>
            <a:endParaRPr lang="fr-FR" sz="3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A15118-4255-26DF-0E55-36BDF5CC1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4604" r="3761" b="2002"/>
          <a:stretch/>
        </p:blipFill>
        <p:spPr>
          <a:xfrm>
            <a:off x="916394" y="1967696"/>
            <a:ext cx="10436307" cy="458565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2629708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0">
            <a:extLst>
              <a:ext uri="{FF2B5EF4-FFF2-40B4-BE49-F238E27FC236}">
                <a16:creationId xmlns:a16="http://schemas.microsoft.com/office/drawing/2014/main" id="{0A7A9446-6F4E-D497-A5CE-BA237448C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4" y="203685"/>
            <a:ext cx="10648493" cy="1035568"/>
          </a:xfrm>
        </p:spPr>
        <p:txBody>
          <a:bodyPr rtlCol="0"/>
          <a:lstStyle/>
          <a:p>
            <a:pPr algn="ctr" rtl="0"/>
            <a:r>
              <a:rPr lang="en-US" sz="3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 of the amounts allocated by each Court</a:t>
            </a:r>
            <a:endParaRPr lang="fr-FR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A15118-4255-26DF-0E55-36BDF5CC1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-1" t="3511" r="5467" b="5542"/>
          <a:stretch/>
        </p:blipFill>
        <p:spPr>
          <a:xfrm>
            <a:off x="342256" y="1574157"/>
            <a:ext cx="11576675" cy="496554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6535318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EC2069E6-2B22-979A-0A24-E65CF9C2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97" y="185112"/>
            <a:ext cx="10833904" cy="1350551"/>
          </a:xfrm>
        </p:spPr>
        <p:txBody>
          <a:bodyPr/>
          <a:lstStyle/>
          <a:p>
            <a:pPr algn="ctr"/>
            <a:r>
              <a:rPr lang="en-US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 of the amounts awarded by the different Courts of Appeal</a:t>
            </a:r>
            <a:endParaRPr lang="en-GB" sz="3600" b="1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946C784-3890-8141-2D1E-7D6499724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Exemple de Texte de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0D7B11-A44B-C946-4AC9-B1C77CC7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9DEDDDF0-65AF-454A-D502-2A846333F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246" r="628"/>
          <a:stretch/>
        </p:blipFill>
        <p:spPr>
          <a:xfrm>
            <a:off x="541099" y="1527860"/>
            <a:ext cx="11097154" cy="51408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BD7EEE-87E5-57B0-EEF6-682107DB9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0374" y="1632211"/>
            <a:ext cx="26955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9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70" y="395572"/>
            <a:ext cx="4433178" cy="866274"/>
          </a:xfrm>
        </p:spPr>
        <p:txBody>
          <a:bodyPr rtlCol="0"/>
          <a:lstStyle/>
          <a:p>
            <a:pPr algn="ctr" rtl="0"/>
            <a:r>
              <a:rPr lang="fr-FR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3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11924" y="1383639"/>
            <a:ext cx="9637727" cy="4160634"/>
          </a:xfrm>
          <a:noFill/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GB" sz="44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main question:</a:t>
            </a:r>
            <a:r>
              <a:rPr lang="en-GB" sz="44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 algn="ctr">
              <a:buNone/>
            </a:pPr>
            <a:r>
              <a:rPr lang="en-GB" sz="3600" b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there some differences in the award of amounts under </a:t>
            </a:r>
            <a:r>
              <a:rPr lang="en-GB" sz="3600" b="1">
                <a:solidFill>
                  <a:schemeClr val="accent3"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 700 of the French Code de procédure civile</a:t>
            </a:r>
            <a:r>
              <a:rPr lang="en-GB" sz="3600" b="1"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among different Courts of Appeal ?</a:t>
            </a:r>
          </a:p>
          <a:p>
            <a:endParaRPr lang="en-GB" sz="3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Graphique 6" descr="Euro">
            <a:extLst>
              <a:ext uri="{FF2B5EF4-FFF2-40B4-BE49-F238E27FC236}">
                <a16:creationId xmlns:a16="http://schemas.microsoft.com/office/drawing/2014/main" id="{70C9BD8F-7DC1-2282-AEBC-BD7CE9D0C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9534" y="263324"/>
            <a:ext cx="914400" cy="914400"/>
          </a:xfrm>
          <a:prstGeom prst="rect">
            <a:avLst/>
          </a:prstGeom>
        </p:spPr>
      </p:pic>
      <p:pic>
        <p:nvPicPr>
          <p:cNvPr id="3" name="Graphique 2" descr="Marteau de président">
            <a:extLst>
              <a:ext uri="{FF2B5EF4-FFF2-40B4-BE49-F238E27FC236}">
                <a16:creationId xmlns:a16="http://schemas.microsoft.com/office/drawing/2014/main" id="{D26CACCE-DC36-1D20-3DCD-0882A5454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342" y="52983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2026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EC2069E6-2B22-979A-0A24-E65CF9C2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76" y="142582"/>
            <a:ext cx="10833904" cy="1350551"/>
          </a:xfrm>
        </p:spPr>
        <p:txBody>
          <a:bodyPr/>
          <a:lstStyle/>
          <a:p>
            <a:pPr algn="ctr"/>
            <a:r>
              <a:rPr lang="en-GB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Comparison of the averaged amounts awarded by each courts of appeal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0D7B11-A44B-C946-4AC9-B1C77CC7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9DEDDDF0-65AF-454A-D502-2A846333F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971" t="5310" r="524"/>
          <a:stretch/>
        </p:blipFill>
        <p:spPr>
          <a:xfrm>
            <a:off x="387124" y="1597306"/>
            <a:ext cx="11339851" cy="4859937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E81F6BD-9B0D-35DF-3AC0-FD3CC1AA7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0550" y="1745848"/>
            <a:ext cx="28289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87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EC2069E6-2B22-979A-0A24-E65CF9C2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76" y="142582"/>
            <a:ext cx="10833904" cy="1350551"/>
          </a:xfrm>
        </p:spPr>
        <p:txBody>
          <a:bodyPr/>
          <a:lstStyle/>
          <a:p>
            <a:pPr algn="ctr"/>
            <a:r>
              <a:rPr lang="en-GB" sz="3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Comparison of the averaged amounts awarded by each Court of Appeal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0D7B11-A44B-C946-4AC9-B1C77CC7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9DEDDDF0-65AF-454A-D502-2A846333F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971" t="5310" r="524"/>
          <a:stretch/>
        </p:blipFill>
        <p:spPr>
          <a:xfrm>
            <a:off x="419782" y="1564649"/>
            <a:ext cx="8083208" cy="4214051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D755F2-33CE-1896-2A7C-3AEFC55CAC93}"/>
              </a:ext>
            </a:extLst>
          </p:cNvPr>
          <p:cNvSpPr txBox="1"/>
          <p:nvPr/>
        </p:nvSpPr>
        <p:spPr>
          <a:xfrm>
            <a:off x="8589402" y="2267950"/>
            <a:ext cx="3678798" cy="3077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Courier New"/>
                <a:ea typeface="+mn-lt"/>
                <a:cs typeface="Courier New"/>
              </a:rPr>
              <a:t>Paris</a:t>
            </a:r>
            <a:r>
              <a:rPr lang="en-US" sz="2400" dirty="0">
                <a:latin typeface="Courier New"/>
                <a:ea typeface="+mn-lt"/>
                <a:cs typeface="Courier New"/>
              </a:rPr>
              <a:t> has the highest average with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/>
                <a:ea typeface="+mn-lt"/>
                <a:cs typeface="Courier New"/>
              </a:rPr>
              <a:t>3500 euros</a:t>
            </a:r>
            <a:r>
              <a:rPr lang="en-US" sz="2400" dirty="0">
                <a:latin typeface="Courier New"/>
                <a:ea typeface="+mn-lt"/>
                <a:cs typeface="Courier New"/>
              </a:rPr>
              <a:t> </a:t>
            </a:r>
          </a:p>
          <a:p>
            <a:pPr marL="342900" indent="-342900">
              <a:buFont typeface="Arial"/>
              <a:buChar char="•"/>
            </a:pPr>
            <a:endParaRPr lang="fr-FR" dirty="0">
              <a:solidFill>
                <a:srgbClr val="12B1BF"/>
              </a:solidFill>
              <a:latin typeface="Gill Sans MT"/>
              <a:ea typeface="+mn-lt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Courier New"/>
                <a:ea typeface="+mn-lt"/>
                <a:cs typeface="Courier New"/>
              </a:rPr>
              <a:t>Pau</a:t>
            </a:r>
            <a:r>
              <a:rPr lang="en-US" sz="2400" dirty="0">
                <a:latin typeface="Courier New"/>
                <a:ea typeface="+mn-lt"/>
                <a:cs typeface="Courier New"/>
              </a:rPr>
              <a:t> has the lowest with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/>
                <a:ea typeface="+mn-lt"/>
                <a:cs typeface="Courier New"/>
              </a:rPr>
              <a:t>1700 euros</a:t>
            </a:r>
            <a:r>
              <a:rPr lang="en-US" sz="3200" b="1" dirty="0">
                <a:solidFill>
                  <a:schemeClr val="accent2"/>
                </a:solidFill>
                <a:latin typeface="Courier New"/>
                <a:ea typeface="+mn-lt"/>
                <a:cs typeface="Courier New"/>
              </a:rPr>
              <a:t> </a:t>
            </a:r>
            <a:endParaRPr lang="fr-FR" dirty="0">
              <a:solidFill>
                <a:schemeClr val="accent2"/>
              </a:solidFill>
            </a:endParaRPr>
          </a:p>
          <a:p>
            <a:endParaRPr lang="en-GB" sz="24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25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1AE1AC-968D-C790-D796-AB21E3137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89" y="152994"/>
            <a:ext cx="11300700" cy="1332000"/>
          </a:xfrm>
        </p:spPr>
        <p:txBody>
          <a:bodyPr/>
          <a:lstStyle/>
          <a:p>
            <a:pPr algn="ctr"/>
            <a:r>
              <a:rPr lang="en-GB" sz="36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Comparison of the median amount awarded by each Court of Appeal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DCA08EC-D485-4944-15BC-0207BCE67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4436" r="295"/>
          <a:stretch/>
        </p:blipFill>
        <p:spPr>
          <a:xfrm>
            <a:off x="132347" y="1921266"/>
            <a:ext cx="8179446" cy="3806521"/>
          </a:xfrm>
          <a:ln w="38100">
            <a:solidFill>
              <a:schemeClr val="accent2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0C78B-4F08-6D97-AB52-F0F3EE73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D26BCD-B9E0-FE14-4F41-A055F65E8FD2}"/>
              </a:ext>
            </a:extLst>
          </p:cNvPr>
          <p:cNvSpPr txBox="1"/>
          <p:nvPr/>
        </p:nvSpPr>
        <p:spPr>
          <a:xfrm>
            <a:off x="8492206" y="1458174"/>
            <a:ext cx="36134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No, there is no mistake! </a:t>
            </a:r>
          </a:p>
          <a:p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Uniformity of the median amounts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median is not influenced by the extreme values!</a:t>
            </a:r>
            <a:r>
              <a:rPr lang="en-GB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F386B2-BE5A-3162-2544-EB66E65773C6}"/>
              </a:ext>
            </a:extLst>
          </p:cNvPr>
          <p:cNvSpPr txBox="1"/>
          <p:nvPr/>
        </p:nvSpPr>
        <p:spPr>
          <a:xfrm>
            <a:off x="661737" y="6075948"/>
            <a:ext cx="794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 take into account the decisions where no amount under Article 700 is granted: all the medians are equal to 0 </a:t>
            </a:r>
          </a:p>
        </p:txBody>
      </p:sp>
      <p:pic>
        <p:nvPicPr>
          <p:cNvPr id="7" name="Graphique 6" descr="Point d’exclamation">
            <a:extLst>
              <a:ext uri="{FF2B5EF4-FFF2-40B4-BE49-F238E27FC236}">
                <a16:creationId xmlns:a16="http://schemas.microsoft.com/office/drawing/2014/main" id="{1EB3EFA8-6E5E-6DC9-B7D4-A813713BD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58593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96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96" y="397074"/>
            <a:ext cx="11097551" cy="609923"/>
          </a:xfrm>
        </p:spPr>
        <p:txBody>
          <a:bodyPr rtlCol="0">
            <a:norm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CONCLUSION</a:t>
            </a:r>
            <a:endParaRPr lang="fr-FR" b="1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226" y="1265654"/>
            <a:ext cx="4313614" cy="562159"/>
          </a:xfrm>
        </p:spPr>
        <p:txBody>
          <a:bodyPr rtlCol="0"/>
          <a:lstStyle/>
          <a:p>
            <a:pPr algn="ctr"/>
            <a:r>
              <a:rPr lang="fr-FR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Despite</a:t>
            </a:r>
            <a:r>
              <a:rPr lang="fr-F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several</a:t>
            </a:r>
            <a:r>
              <a:rPr lang="fr-F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difficulties</a:t>
            </a:r>
            <a:r>
              <a:rPr lang="fr-F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fr-FR" sz="3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051" y="2118620"/>
            <a:ext cx="5237965" cy="352634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No standardization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of the decisions rendered by the Courts of appeal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400" b="1" dirty="0">
                <a:solidFill>
                  <a:schemeClr val="accent3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Differences in the redaction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(Amount granted, date, …)</a:t>
            </a:r>
          </a:p>
          <a:p>
            <a:pPr marL="228600" lvl="1">
              <a:spcBef>
                <a:spcPts val="1000"/>
              </a:spcBef>
            </a:pPr>
            <a:r>
              <a:rPr lang="en-US" sz="2400" b="1" dirty="0">
                <a:solidFill>
                  <a:schemeClr val="accent3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Only 10 000 decisions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per research on Judilibre, a website that looks like a beta version…</a:t>
            </a: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33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AF71BC5A-0551-606E-9F5B-1F09B1F5C86D}"/>
              </a:ext>
            </a:extLst>
          </p:cNvPr>
          <p:cNvSpPr txBox="1">
            <a:spLocks/>
          </p:cNvSpPr>
          <p:nvPr/>
        </p:nvSpPr>
        <p:spPr>
          <a:xfrm>
            <a:off x="6429512" y="1213033"/>
            <a:ext cx="5359396" cy="81622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b="1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Espace réservé du contenu 9">
            <a:extLst>
              <a:ext uri="{FF2B5EF4-FFF2-40B4-BE49-F238E27FC236}">
                <a16:creationId xmlns:a16="http://schemas.microsoft.com/office/drawing/2014/main" id="{325DCF41-17C4-3C58-F98F-B119E1DEF5E6}"/>
              </a:ext>
            </a:extLst>
          </p:cNvPr>
          <p:cNvSpPr txBox="1">
            <a:spLocks/>
          </p:cNvSpPr>
          <p:nvPr/>
        </p:nvSpPr>
        <p:spPr>
          <a:xfrm>
            <a:off x="6658811" y="2118620"/>
            <a:ext cx="5359396" cy="234648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We extracted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large quantities 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of decisions</a:t>
            </a:r>
            <a:endParaRPr lang="fr-FR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We proved that </a:t>
            </a:r>
            <a:r>
              <a:rPr lang="en-US" b="1" dirty="0" err="1">
                <a:solidFill>
                  <a:schemeClr val="accent3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ChatGPT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was not wrong!</a:t>
            </a:r>
          </a:p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Our analysis could be performed on an even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larger database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once Judilibre gets better!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AB1C564-10EA-6668-B202-356832E21087}"/>
              </a:ext>
            </a:extLst>
          </p:cNvPr>
          <p:cNvCxnSpPr/>
          <p:nvPr/>
        </p:nvCxnSpPr>
        <p:spPr>
          <a:xfrm flipH="1">
            <a:off x="6107993" y="1827813"/>
            <a:ext cx="5036" cy="449768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Processor">
            <a:extLst>
              <a:ext uri="{FF2B5EF4-FFF2-40B4-BE49-F238E27FC236}">
                <a16:creationId xmlns:a16="http://schemas.microsoft.com/office/drawing/2014/main" id="{8258E921-CB5C-955B-8B04-FE1E8AB2F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5687" y="284828"/>
            <a:ext cx="1112520" cy="1112520"/>
          </a:xfrm>
          <a:prstGeom prst="rect">
            <a:avLst/>
          </a:prstGeom>
        </p:spPr>
      </p:pic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ECE06765-5B8A-B2CE-2851-2739F6AAA699}"/>
              </a:ext>
            </a:extLst>
          </p:cNvPr>
          <p:cNvSpPr txBox="1">
            <a:spLocks/>
          </p:cNvSpPr>
          <p:nvPr/>
        </p:nvSpPr>
        <p:spPr>
          <a:xfrm>
            <a:off x="6863628" y="1192639"/>
            <a:ext cx="4491164" cy="639976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Our goal </a:t>
            </a:r>
            <a:r>
              <a:rPr lang="fr-FR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was</a:t>
            </a:r>
            <a:r>
              <a:rPr lang="fr-F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achieved</a:t>
            </a:r>
            <a:endParaRPr lang="fr-FR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73795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6709" y="1247161"/>
            <a:ext cx="5544274" cy="2578533"/>
          </a:xfrm>
        </p:spPr>
        <p:txBody>
          <a:bodyPr rtlCol="0" anchor="ctr" anchorCtr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fr-FR" sz="40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Thank</a:t>
            </a:r>
            <a:r>
              <a:rPr lang="fr-FR" sz="40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fr-FR" sz="40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br>
              <a:rPr lang="fr-FR" sz="40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40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 questions?</a:t>
            </a:r>
          </a:p>
        </p:txBody>
      </p:sp>
      <p:pic>
        <p:nvPicPr>
          <p:cNvPr id="14" name="Espace réservé d’image 13" descr="Arrière-plan numérique Point de donnée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933"/>
          <a:stretch/>
        </p:blipFill>
        <p:spPr>
          <a:xfrm>
            <a:off x="0" y="16625"/>
            <a:ext cx="5370653" cy="6858000"/>
          </a:xfr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55574" y="6363612"/>
            <a:ext cx="3036425" cy="494388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Monday, March 27th 2023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845F2840-BA96-FC95-6A34-6FE039E05725}"/>
              </a:ext>
            </a:extLst>
          </p:cNvPr>
          <p:cNvSpPr txBox="1">
            <a:spLocks/>
          </p:cNvSpPr>
          <p:nvPr/>
        </p:nvSpPr>
        <p:spPr>
          <a:xfrm>
            <a:off x="7951808" y="212654"/>
            <a:ext cx="3869802" cy="6580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>
                <a:latin typeface="Courier New" panose="02070309020205020404" pitchFamily="49" charset="0"/>
                <a:cs typeface="Courier New" panose="02070309020205020404" pitchFamily="49" charset="0"/>
              </a:rPr>
              <a:t>Legal Data Analytics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9C6D0B37-F54A-C25F-D7D5-50AB8055E67F}"/>
              </a:ext>
            </a:extLst>
          </p:cNvPr>
          <p:cNvSpPr txBox="1">
            <a:spLocks/>
          </p:cNvSpPr>
          <p:nvPr/>
        </p:nvSpPr>
        <p:spPr>
          <a:xfrm>
            <a:off x="6014975" y="4054284"/>
            <a:ext cx="5400232" cy="2327988"/>
          </a:xfrm>
          <a:prstGeom prst="rect">
            <a:avLst/>
          </a:prstGeom>
        </p:spPr>
        <p:txBody>
          <a:bodyPr vert="horz" wrap="square" lIns="0" tIns="0" rIns="0" bIns="0" numCol="2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r-FR" sz="18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Julien CARRANCE</a:t>
            </a: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r>
              <a:rPr lang="fr-FR" sz="18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Quentin DUPRE</a:t>
            </a: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r>
              <a:rPr lang="fr-FR" sz="18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Bertrand SABATHIER</a:t>
            </a:r>
          </a:p>
          <a:p>
            <a:pPr algn="ctr">
              <a:lnSpc>
                <a:spcPct val="100000"/>
              </a:lnSpc>
            </a:pPr>
            <a:endParaRPr lang="fr-FR" sz="1800" b="1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00000"/>
              </a:lnSpc>
            </a:pPr>
            <a:r>
              <a:rPr lang="fr-FR" sz="18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Laurine 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79E5D7-4E04-476B-7894-6C938E7C2C63}"/>
              </a:ext>
            </a:extLst>
          </p:cNvPr>
          <p:cNvSpPr/>
          <p:nvPr/>
        </p:nvSpPr>
        <p:spPr>
          <a:xfrm>
            <a:off x="7731890" y="451412"/>
            <a:ext cx="960698" cy="509287"/>
          </a:xfrm>
          <a:prstGeom prst="rect">
            <a:avLst/>
          </a:prstGeom>
          <a:solidFill>
            <a:srgbClr val="1B192E"/>
          </a:solidFill>
          <a:ln>
            <a:solidFill>
              <a:srgbClr val="1B1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DEF9EE5-D46E-1386-EB8A-A159C7EAE3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0572" y="150472"/>
            <a:ext cx="1987491" cy="10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55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4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tre 10">
            <a:extLst>
              <a:ext uri="{FF2B5EF4-FFF2-40B4-BE49-F238E27FC236}">
                <a16:creationId xmlns:a16="http://schemas.microsoft.com/office/drawing/2014/main" id="{126C4956-8D0A-FC85-13A4-7C81072630C3}"/>
              </a:ext>
            </a:extLst>
          </p:cNvPr>
          <p:cNvSpPr txBox="1">
            <a:spLocks/>
          </p:cNvSpPr>
          <p:nvPr/>
        </p:nvSpPr>
        <p:spPr>
          <a:xfrm>
            <a:off x="1972133" y="442854"/>
            <a:ext cx="7530103" cy="77742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Assumptions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1EB47B-C5CA-C30D-6747-A694AE50D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386" y="1902967"/>
            <a:ext cx="10602410" cy="3907526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4000" b="1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Larger amounts </a:t>
            </a:r>
            <a:r>
              <a:rPr lang="en-GB" sz="40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awarded by the Paris Court of Appeal under Article 700 </a:t>
            </a:r>
            <a:endParaRPr lang="fr-FR" sz="40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  <a:p>
            <a:pPr lvl="2"/>
            <a:r>
              <a:rPr lang="en-GB" sz="32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Cases are more important in Paris in terms of the </a:t>
            </a:r>
            <a:r>
              <a:rPr lang="en-GB" sz="3200" b="1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amounts at stake</a:t>
            </a:r>
            <a:endParaRPr lang="fr-FR" sz="3200" b="1">
              <a:solidFill>
                <a:schemeClr val="accent2"/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  <a:p>
            <a:pPr lvl="2"/>
            <a:r>
              <a:rPr lang="fr-FR" sz="32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Lawfirms</a:t>
            </a:r>
            <a:r>
              <a:rPr lang="fr-FR" sz="32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fees </a:t>
            </a:r>
            <a:r>
              <a:rPr lang="fr-FR" sz="32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</a:t>
            </a:r>
            <a:r>
              <a:rPr lang="fr-FR" sz="32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higher</a:t>
            </a:r>
            <a:r>
              <a:rPr lang="fr-FR" sz="32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Paris</a:t>
            </a:r>
          </a:p>
          <a:p>
            <a:endParaRPr lang="en-GB" sz="32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GB" sz="32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phique 3" descr="Ampoule et engrenage">
            <a:extLst>
              <a:ext uri="{FF2B5EF4-FFF2-40B4-BE49-F238E27FC236}">
                <a16:creationId xmlns:a16="http://schemas.microsoft.com/office/drawing/2014/main" id="{8F8437C8-60F1-6BF3-17A6-1C92ECB6F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75" y="24972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24460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>
            <a:extLst>
              <a:ext uri="{FF2B5EF4-FFF2-40B4-BE49-F238E27FC236}">
                <a16:creationId xmlns:a16="http://schemas.microsoft.com/office/drawing/2014/main" id="{A48BE026-F7ED-20EB-335E-E718D8A84046}"/>
              </a:ext>
            </a:extLst>
          </p:cNvPr>
          <p:cNvSpPr/>
          <p:nvPr/>
        </p:nvSpPr>
        <p:spPr>
          <a:xfrm>
            <a:off x="1597306" y="2361235"/>
            <a:ext cx="787079" cy="613459"/>
          </a:xfrm>
          <a:prstGeom prst="ellipse">
            <a:avLst/>
          </a:prstGeom>
          <a:solidFill>
            <a:srgbClr val="1B192E"/>
          </a:solidFill>
          <a:ln>
            <a:solidFill>
              <a:srgbClr val="1B1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1B192E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tre 10">
            <a:extLst>
              <a:ext uri="{FF2B5EF4-FFF2-40B4-BE49-F238E27FC236}">
                <a16:creationId xmlns:a16="http://schemas.microsoft.com/office/drawing/2014/main" id="{126C4956-8D0A-FC85-13A4-7C81072630C3}"/>
              </a:ext>
            </a:extLst>
          </p:cNvPr>
          <p:cNvSpPr txBox="1">
            <a:spLocks/>
          </p:cNvSpPr>
          <p:nvPr/>
        </p:nvSpPr>
        <p:spPr>
          <a:xfrm>
            <a:off x="354093" y="329356"/>
            <a:ext cx="3569723" cy="206660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ChatGPT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say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about </a:t>
            </a: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>
                <a:spcAft>
                  <a:spcPts val="600"/>
                </a:spcAft>
              </a:pPr>
              <a:t>5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1D8DC9-6801-6028-37C1-D7E0F90598C8}"/>
              </a:ext>
            </a:extLst>
          </p:cNvPr>
          <p:cNvSpPr/>
          <p:nvPr/>
        </p:nvSpPr>
        <p:spPr>
          <a:xfrm>
            <a:off x="10316334" y="104172"/>
            <a:ext cx="1748589" cy="2021305"/>
          </a:xfrm>
          <a:prstGeom prst="rect">
            <a:avLst/>
          </a:prstGeom>
          <a:solidFill>
            <a:srgbClr val="1B192E"/>
          </a:solidFill>
          <a:ln>
            <a:solidFill>
              <a:srgbClr val="1B1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C66F2E8-6D95-1275-3E5E-ED51E283F7AC}"/>
              </a:ext>
            </a:extLst>
          </p:cNvPr>
          <p:cNvSpPr txBox="1"/>
          <p:nvPr/>
        </p:nvSpPr>
        <p:spPr>
          <a:xfrm>
            <a:off x="4768022" y="552689"/>
            <a:ext cx="7258075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According</a:t>
            </a:r>
            <a:r>
              <a:rPr lang="fr-FR" sz="32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fr-FR" sz="32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ChatGPT</a:t>
            </a:r>
            <a:r>
              <a:rPr lang="fr-FR" sz="32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article 700 </a:t>
            </a:r>
            <a:r>
              <a:rPr lang="fr-FR" sz="32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depends</a:t>
            </a:r>
            <a:r>
              <a:rPr lang="fr-FR" sz="32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on: </a:t>
            </a:r>
          </a:p>
          <a:p>
            <a:pPr marL="742950" lvl="1" indent="-285750">
              <a:buFont typeface="Arial"/>
              <a:buChar char="•"/>
            </a:pPr>
            <a:r>
              <a:rPr lang="fr-FR" sz="28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sz="28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discretion</a:t>
            </a:r>
            <a:r>
              <a:rPr lang="fr-FR" sz="28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the </a:t>
            </a:r>
            <a:r>
              <a:rPr lang="fr-FR" sz="280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judge</a:t>
            </a:r>
            <a:r>
              <a:rPr lang="fr-FR" sz="28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742950" lvl="1" indent="-285750">
              <a:buFont typeface="Arial"/>
              <a:buChar char="•"/>
            </a:pPr>
            <a:r>
              <a:rPr lang="fr-FR" sz="28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sz="2800" b="1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circumstances</a:t>
            </a:r>
            <a:r>
              <a:rPr lang="fr-FR" sz="28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the case </a:t>
            </a:r>
          </a:p>
          <a:p>
            <a:pPr marL="742950" lvl="1" indent="-285750">
              <a:buFont typeface="Arial"/>
              <a:buChar char="•"/>
            </a:pPr>
            <a:r>
              <a:rPr lang="fr-FR" sz="28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sz="28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practices</a:t>
            </a:r>
            <a:r>
              <a:rPr lang="fr-FR" sz="28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customs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A2095F4-2C51-E389-AF5F-09BA380910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9668" y="3827599"/>
            <a:ext cx="1236971" cy="12536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69CEEF-5C0B-60A0-7E95-B306C33FC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66" y="5000263"/>
            <a:ext cx="10232534" cy="185773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E4E965B-164B-5180-E551-9C55B7734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122" y="3748829"/>
            <a:ext cx="10235878" cy="1126885"/>
          </a:xfrm>
          <a:prstGeom prst="rect">
            <a:avLst/>
          </a:prstGeom>
        </p:spPr>
      </p:pic>
      <p:pic>
        <p:nvPicPr>
          <p:cNvPr id="3" name="Graphique 2" descr="Flèche : courbe légère">
            <a:extLst>
              <a:ext uri="{FF2B5EF4-FFF2-40B4-BE49-F238E27FC236}">
                <a16:creationId xmlns:a16="http://schemas.microsoft.com/office/drawing/2014/main" id="{A944F277-AE19-CC3A-FF34-790495E13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971132">
            <a:off x="657545" y="2325742"/>
            <a:ext cx="1699154" cy="10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091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A59B520-B381-C5BF-4AC3-F787804C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fr-FR" smtClean="0"/>
              <a:t>6</a:t>
            </a:fld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0359674-417C-118E-5897-B2664201F5D8}"/>
              </a:ext>
            </a:extLst>
          </p:cNvPr>
          <p:cNvSpPr txBox="1">
            <a:spLocks/>
          </p:cNvSpPr>
          <p:nvPr/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fr-FR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BA1B0FB-D917-4C8C-928F-313BD683BF39}" type="slidenum">
              <a:rPr lang="fr-FR" smtClean="0">
                <a:latin typeface="Courier New" panose="02070309020205020404" pitchFamily="49" charset="0"/>
                <a:cs typeface="Courier New" panose="02070309020205020404" pitchFamily="49" charset="0"/>
              </a:rPr>
              <a:pPr>
                <a:spcAft>
                  <a:spcPts val="600"/>
                </a:spcAft>
              </a:pPr>
              <a:t>6</a:t>
            </a:fld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7731F3-A4FC-0A20-5678-F816785FDF8B}"/>
              </a:ext>
            </a:extLst>
          </p:cNvPr>
          <p:cNvSpPr/>
          <p:nvPr/>
        </p:nvSpPr>
        <p:spPr>
          <a:xfrm>
            <a:off x="10327908" y="0"/>
            <a:ext cx="1748589" cy="2021305"/>
          </a:xfrm>
          <a:prstGeom prst="rect">
            <a:avLst/>
          </a:prstGeom>
          <a:solidFill>
            <a:srgbClr val="1B192E"/>
          </a:solidFill>
          <a:ln>
            <a:solidFill>
              <a:srgbClr val="1B1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D188A71-11B5-544D-1073-641F709FE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5" r="14729" b="1889"/>
          <a:stretch/>
        </p:blipFill>
        <p:spPr>
          <a:xfrm>
            <a:off x="196770" y="1888196"/>
            <a:ext cx="7199453" cy="4166101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F4D441-4ED7-F2DD-6A8B-15CF3DDB0992}"/>
              </a:ext>
            </a:extLst>
          </p:cNvPr>
          <p:cNvSpPr txBox="1"/>
          <p:nvPr/>
        </p:nvSpPr>
        <p:spPr>
          <a:xfrm>
            <a:off x="7581419" y="2299825"/>
            <a:ext cx="4425387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The amounts awarded by the Paris Court of Appeal are generally </a:t>
            </a:r>
            <a:r>
              <a:rPr lang="en-GB" sz="2600" b="1" dirty="0">
                <a:solidFill>
                  <a:schemeClr val="accent2"/>
                </a:solidFill>
                <a:latin typeface="Courier New"/>
                <a:cs typeface="Courier New"/>
              </a:rPr>
              <a:t>higher </a:t>
            </a:r>
            <a:r>
              <a:rPr lang="en-GB" sz="2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than those awarded by other Courts of Appeal</a:t>
            </a:r>
          </a:p>
          <a:p>
            <a:pPr marL="800100" lvl="1" indent="-342900">
              <a:buFont typeface="Arial"/>
              <a:buChar char="•"/>
            </a:pPr>
            <a:r>
              <a:rPr lang="en-GB" sz="2400" b="1" dirty="0">
                <a:solidFill>
                  <a:schemeClr val="accent2"/>
                </a:solidFill>
                <a:latin typeface="Courier New"/>
                <a:cs typeface="Courier New"/>
              </a:rPr>
              <a:t>Cost livings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Higher </a:t>
            </a:r>
            <a:r>
              <a:rPr lang="en-GB" sz="2400" b="1" dirty="0">
                <a:solidFill>
                  <a:schemeClr val="accent2"/>
                </a:solidFill>
                <a:latin typeface="Courier New"/>
                <a:cs typeface="Courier New"/>
              </a:rPr>
              <a:t>legal fees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AF438BB-E937-8A65-F94D-7682154ED3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18725" y="347175"/>
            <a:ext cx="1236971" cy="1253687"/>
          </a:xfrm>
          <a:prstGeom prst="rect">
            <a:avLst/>
          </a:prstGeom>
        </p:spPr>
      </p:pic>
      <p:sp>
        <p:nvSpPr>
          <p:cNvPr id="16" name="Titre 10">
            <a:extLst>
              <a:ext uri="{FF2B5EF4-FFF2-40B4-BE49-F238E27FC236}">
                <a16:creationId xmlns:a16="http://schemas.microsoft.com/office/drawing/2014/main" id="{AA3D347F-08C3-F91D-2418-9C6642044432}"/>
              </a:ext>
            </a:extLst>
          </p:cNvPr>
          <p:cNvSpPr txBox="1">
            <a:spLocks/>
          </p:cNvSpPr>
          <p:nvPr/>
        </p:nvSpPr>
        <p:spPr>
          <a:xfrm>
            <a:off x="215909" y="665632"/>
            <a:ext cx="9543369" cy="7580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ChatGPT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say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about </a:t>
            </a:r>
            <a:r>
              <a:rPr lang="fr-FR" sz="40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fr-FR" sz="40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776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1">
            <a:extLst>
              <a:ext uri="{FF2B5EF4-FFF2-40B4-BE49-F238E27FC236}">
                <a16:creationId xmlns:a16="http://schemas.microsoft.com/office/drawing/2014/main" id="{F6321BA6-6368-764D-A4E2-4DA0E202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74" y="2846703"/>
            <a:ext cx="10962059" cy="1332000"/>
          </a:xfrm>
        </p:spPr>
        <p:txBody>
          <a:bodyPr/>
          <a:lstStyle/>
          <a:p>
            <a:pPr algn="ctr"/>
            <a:r>
              <a:rPr lang="fr-FR" sz="54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r>
              <a:rPr lang="fr-FR" sz="54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54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</a:t>
            </a:r>
            <a:r>
              <a:rPr lang="fr-FR" sz="54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fr-FR" sz="54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say</a:t>
            </a:r>
            <a:r>
              <a:rPr lang="fr-FR" sz="54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about </a:t>
            </a:r>
            <a:r>
              <a:rPr lang="fr-FR" sz="5400" b="1" kern="120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fr-FR" sz="5400" b="1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br>
              <a:rPr lang="fr-FR" sz="5400" kern="12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5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4808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5FD7F7A4-8A06-9A2E-BC40-3FAFD09BC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68" y="1548203"/>
            <a:ext cx="12371410" cy="1056101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6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Extraction of 5 Courts of Appeal decisions from </a:t>
            </a:r>
            <a:r>
              <a:rPr lang="en-GB" sz="2600" b="1" err="1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Judilibre</a:t>
            </a:r>
            <a:endParaRPr lang="en-GB" sz="2600" b="1">
              <a:solidFill>
                <a:schemeClr val="accent2"/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600" b="1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Timeframe</a:t>
            </a:r>
            <a:r>
              <a:rPr lang="en-GB" sz="26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: May 2022 to March 2023</a:t>
            </a:r>
          </a:p>
          <a:p>
            <a:pPr>
              <a:lnSpc>
                <a:spcPct val="100000"/>
              </a:lnSpc>
            </a:pPr>
            <a:r>
              <a:rPr lang="en-GB" sz="2600" b="1">
                <a:solidFill>
                  <a:schemeClr val="accent2"/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Varied panel </a:t>
            </a:r>
            <a:r>
              <a:rPr lang="en-GB" sz="26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with the following courts:</a:t>
            </a:r>
          </a:p>
          <a:p>
            <a:pPr lvl="4"/>
            <a:r>
              <a:rPr lang="en-GB" sz="24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Paris </a:t>
            </a:r>
            <a:r>
              <a:rPr lang="en-GB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Court of Appeal</a:t>
            </a:r>
          </a:p>
          <a:p>
            <a:pPr lvl="4"/>
            <a:r>
              <a:rPr lang="en-GB" sz="24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Versailles </a:t>
            </a:r>
            <a:r>
              <a:rPr lang="en-GB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Court of Appeal</a:t>
            </a:r>
          </a:p>
          <a:p>
            <a:pPr lvl="4"/>
            <a:r>
              <a:rPr lang="en-GB" sz="24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Toulouse </a:t>
            </a:r>
            <a:r>
              <a:rPr lang="en-GB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Court of Appeal</a:t>
            </a:r>
          </a:p>
          <a:p>
            <a:pPr lvl="4"/>
            <a:r>
              <a:rPr lang="en-GB" sz="24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Pau </a:t>
            </a:r>
            <a:r>
              <a:rPr lang="en-GB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Court of Appeal</a:t>
            </a:r>
          </a:p>
          <a:p>
            <a:pPr lvl="4"/>
            <a:r>
              <a:rPr lang="en-GB" sz="2400" b="1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Riom</a:t>
            </a:r>
            <a:r>
              <a:rPr lang="en-GB" sz="24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</a:t>
            </a:r>
            <a:r>
              <a:rPr lang="en-GB" sz="240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Court of Appeal</a:t>
            </a:r>
          </a:p>
          <a:p>
            <a:pPr lvl="4"/>
            <a:endParaRPr lang="en-GB" sz="24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  <a:p>
            <a:pPr lvl="4"/>
            <a:endParaRPr lang="en-GB" sz="24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  <a:p>
            <a:pPr lvl="4"/>
            <a:endParaRPr lang="en-GB" sz="24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  <a:p>
            <a:endParaRPr lang="fr-FR" sz="240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8</a:t>
            </a:fld>
            <a:endParaRPr lang="fr-FR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tre 10">
            <a:extLst>
              <a:ext uri="{FF2B5EF4-FFF2-40B4-BE49-F238E27FC236}">
                <a16:creationId xmlns:a16="http://schemas.microsoft.com/office/drawing/2014/main" id="{126C4956-8D0A-FC85-13A4-7C81072630C3}"/>
              </a:ext>
            </a:extLst>
          </p:cNvPr>
          <p:cNvSpPr txBox="1">
            <a:spLocks/>
          </p:cNvSpPr>
          <p:nvPr/>
        </p:nvSpPr>
        <p:spPr>
          <a:xfrm>
            <a:off x="523195" y="447187"/>
            <a:ext cx="11668805" cy="11428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Practice, how to select the Data ? </a:t>
            </a:r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E931750-85C7-47BD-9391-FB7BE49C819F}"/>
              </a:ext>
            </a:extLst>
          </p:cNvPr>
          <p:cNvGrpSpPr/>
          <p:nvPr/>
        </p:nvGrpSpPr>
        <p:grpSpPr>
          <a:xfrm>
            <a:off x="8333772" y="3159889"/>
            <a:ext cx="3427188" cy="3443468"/>
            <a:chOff x="6958013" y="2688728"/>
            <a:chExt cx="3836987" cy="3964549"/>
          </a:xfrm>
        </p:grpSpPr>
        <p:pic>
          <p:nvPicPr>
            <p:cNvPr id="2050" name="Picture 2" descr="France Regions Map, by Provence Beyond">
              <a:extLst>
                <a:ext uri="{FF2B5EF4-FFF2-40B4-BE49-F238E27FC236}">
                  <a16:creationId xmlns:a16="http://schemas.microsoft.com/office/drawing/2014/main" id="{67D0D00D-FBE2-5B71-7E2A-E6FE1D399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013" y="2688728"/>
              <a:ext cx="3836987" cy="396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Multiplication 1">
              <a:extLst>
                <a:ext uri="{FF2B5EF4-FFF2-40B4-BE49-F238E27FC236}">
                  <a16:creationId xmlns:a16="http://schemas.microsoft.com/office/drawing/2014/main" id="{7E5B5A8F-5CE3-154C-A740-59A92D517FD9}"/>
                </a:ext>
              </a:extLst>
            </p:cNvPr>
            <p:cNvSpPr/>
            <p:nvPr/>
          </p:nvSpPr>
          <p:spPr>
            <a:xfrm>
              <a:off x="8876506" y="3429000"/>
              <a:ext cx="490538" cy="500063"/>
            </a:xfrm>
            <a:prstGeom prst="mathMultiply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" name="Multiplication 3">
              <a:extLst>
                <a:ext uri="{FF2B5EF4-FFF2-40B4-BE49-F238E27FC236}">
                  <a16:creationId xmlns:a16="http://schemas.microsoft.com/office/drawing/2014/main" id="{F8EB9088-18E5-8BE6-1DC6-9044D1C976CC}"/>
                </a:ext>
              </a:extLst>
            </p:cNvPr>
            <p:cNvSpPr/>
            <p:nvPr/>
          </p:nvSpPr>
          <p:spPr>
            <a:xfrm>
              <a:off x="8711406" y="3687795"/>
              <a:ext cx="490538" cy="500063"/>
            </a:xfrm>
            <a:prstGeom prst="mathMultiply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Multiplication 6">
              <a:extLst>
                <a:ext uri="{FF2B5EF4-FFF2-40B4-BE49-F238E27FC236}">
                  <a16:creationId xmlns:a16="http://schemas.microsoft.com/office/drawing/2014/main" id="{402A262C-DFDC-80A2-86FF-91B3AE1141B5}"/>
                </a:ext>
              </a:extLst>
            </p:cNvPr>
            <p:cNvSpPr/>
            <p:nvPr/>
          </p:nvSpPr>
          <p:spPr>
            <a:xfrm>
              <a:off x="8774906" y="5894419"/>
              <a:ext cx="490538" cy="500063"/>
            </a:xfrm>
            <a:prstGeom prst="mathMultiply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Multiplication 7">
              <a:extLst>
                <a:ext uri="{FF2B5EF4-FFF2-40B4-BE49-F238E27FC236}">
                  <a16:creationId xmlns:a16="http://schemas.microsoft.com/office/drawing/2014/main" id="{6998E4AD-0473-E157-9712-2E0FDF7FF3D9}"/>
                </a:ext>
              </a:extLst>
            </p:cNvPr>
            <p:cNvSpPr/>
            <p:nvPr/>
          </p:nvSpPr>
          <p:spPr>
            <a:xfrm>
              <a:off x="8262143" y="6007149"/>
              <a:ext cx="490538" cy="500063"/>
            </a:xfrm>
            <a:prstGeom prst="mathMultiply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Multiplication 9">
              <a:extLst>
                <a:ext uri="{FF2B5EF4-FFF2-40B4-BE49-F238E27FC236}">
                  <a16:creationId xmlns:a16="http://schemas.microsoft.com/office/drawing/2014/main" id="{7680B5BF-3260-3B98-EF9B-5D86BF71EE78}"/>
                </a:ext>
              </a:extLst>
            </p:cNvPr>
            <p:cNvSpPr/>
            <p:nvPr/>
          </p:nvSpPr>
          <p:spPr>
            <a:xfrm>
              <a:off x="9265444" y="4889441"/>
              <a:ext cx="490538" cy="500063"/>
            </a:xfrm>
            <a:prstGeom prst="mathMultiply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6173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11" y="541007"/>
            <a:ext cx="3448558" cy="1023130"/>
          </a:xfrm>
        </p:spPr>
        <p:txBody>
          <a:bodyPr rtlCol="0" anchor="ctr"/>
          <a:lstStyle/>
          <a:p>
            <a:pPr rtl="0"/>
            <a:r>
              <a:rPr lang="fr-FR" sz="6000" b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59" y="1718787"/>
            <a:ext cx="6115866" cy="3967969"/>
          </a:xfrm>
        </p:spPr>
        <p:txBody>
          <a:bodyPr rtlCol="0"/>
          <a:lstStyle/>
          <a:p>
            <a:pPr rtl="0"/>
            <a:endParaRPr lang="en-GB" sz="2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romanUcPeriod"/>
            </a:pPr>
            <a:r>
              <a:rPr lang="en-GB" sz="32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What we have achieved to code :)</a:t>
            </a:r>
          </a:p>
          <a:p>
            <a:pPr marL="514350" indent="-514350">
              <a:buAutoNum type="romanUcPeriod"/>
            </a:pPr>
            <a:r>
              <a:rPr lang="en-GB" sz="3200" b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Our (biased) analysis</a:t>
            </a:r>
            <a:endParaRPr lang="en-GB" b="1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rtl="0"/>
            <a:endParaRPr lang="en-GB" sz="2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Espace réservé d’image 7" descr="Données numériques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7850" y="1804752"/>
            <a:ext cx="3101457" cy="3101457"/>
          </a:xfrm>
        </p:spPr>
      </p:pic>
      <p:pic>
        <p:nvPicPr>
          <p:cNvPr id="10" name="Espace réservé d’image 9" descr="Points de donnée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9512" y="427643"/>
            <a:ext cx="1926118" cy="1926118"/>
          </a:xfrm>
        </p:spPr>
      </p:pic>
      <p:pic>
        <p:nvPicPr>
          <p:cNvPr id="12" name="Espace réservé d’image 11" descr="Arrière-plan de donnée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0746" y="4460938"/>
            <a:ext cx="2047368" cy="2040247"/>
          </a:xfr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pPr rtl="0"/>
              <a:t>9</a:t>
            </a:fld>
            <a:endParaRPr lang="fr-F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806.tgt.Office_50301108_TF33713516_Win32_OJ112196127.potx" id="{22996B42-D21B-4B21-8A2E-2EFD633A6008}" vid="{A1A70CD2-AB8C-4833-8F02-56C7A9672AB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Conception flottante 3D</Template>
  <TotalTime>0</TotalTime>
  <Words>1345</Words>
  <Application>Microsoft Macintosh PowerPoint</Application>
  <PresentationFormat>Grand écran</PresentationFormat>
  <Paragraphs>257</Paragraphs>
  <Slides>34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 New</vt:lpstr>
      <vt:lpstr>Gill Sans MT</vt:lpstr>
      <vt:lpstr>Walbaum Display</vt:lpstr>
      <vt:lpstr>Wingdings</vt:lpstr>
      <vt:lpstr>3DFloatVTI</vt:lpstr>
      <vt:lpstr>ARTICLE 700 OF THE FRENCH CODE DE PROCEDURE CIVILE</vt:lpstr>
      <vt:lpstr>INTRODUCTION</vt:lpstr>
      <vt:lpstr>INTRODUCTION</vt:lpstr>
      <vt:lpstr>Présentation PowerPoint</vt:lpstr>
      <vt:lpstr>Présentation PowerPoint</vt:lpstr>
      <vt:lpstr>Présentation PowerPoint</vt:lpstr>
      <vt:lpstr>What does Data say about that ?  </vt:lpstr>
      <vt:lpstr>Présentation PowerPoint</vt:lpstr>
      <vt:lpstr>AGENDA</vt:lpstr>
      <vt:lpstr>WHAT WE HAVE ACHIEVED TO CODE  </vt:lpstr>
      <vt:lpstr>The Big Picture – two basic loops </vt:lpstr>
      <vt:lpstr>Loop 1 – Some explanations</vt:lpstr>
      <vt:lpstr>Loop 1 – Some explanations</vt:lpstr>
      <vt:lpstr>Loop 2 – Extracting data from each decision </vt:lpstr>
      <vt:lpstr>Loop 2 – Extracting data from each decision </vt:lpstr>
      <vt:lpstr>Loop 2 – Extracting data from each decision </vt:lpstr>
      <vt:lpstr>Loop 2 – Extracting data from each decision </vt:lpstr>
      <vt:lpstr>Loop 2 – Extracting data from each decision </vt:lpstr>
      <vt:lpstr>Loop 2 – Extracting data from each decision </vt:lpstr>
      <vt:lpstr>Loop 2 – Extracting data from each decision </vt:lpstr>
      <vt:lpstr>It works ! </vt:lpstr>
      <vt:lpstr>After having made the dataframe: the graphs !</vt:lpstr>
      <vt:lpstr>After having made the dataframe: the graphs !</vt:lpstr>
      <vt:lpstr>OUR (BIASED) ANALYSIS </vt:lpstr>
      <vt:lpstr>First look at the results </vt:lpstr>
      <vt:lpstr>Focus on the Paris Court of Appeal</vt:lpstr>
      <vt:lpstr>Are some Courts of Appeal more reluctant to award amounts under Article 700 ? </vt:lpstr>
      <vt:lpstr>Distribution of the amounts allocated by each Court</vt:lpstr>
      <vt:lpstr>Distribution of the amounts awarded by the different Courts of Appeal</vt:lpstr>
      <vt:lpstr>Comparison of the averaged amounts awarded by each courts of appeal </vt:lpstr>
      <vt:lpstr>Comparison of the averaged amounts awarded by each Court of Appeal </vt:lpstr>
      <vt:lpstr>Comparison of the median amount awarded by each Court of Appeal</vt:lpstr>
      <vt:lpstr>CONCLUSION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Case</dc:title>
  <dc:creator>Quentin DUPRE</dc:creator>
  <cp:lastModifiedBy>Laurine LE</cp:lastModifiedBy>
  <cp:revision>1</cp:revision>
  <dcterms:created xsi:type="dcterms:W3CDTF">2022-11-30T14:17:29Z</dcterms:created>
  <dcterms:modified xsi:type="dcterms:W3CDTF">2023-03-27T08:41:50Z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